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7"/>
  </p:notesMasterIdLst>
  <p:sldIdLst>
    <p:sldId id="258" r:id="rId2"/>
    <p:sldId id="257" r:id="rId3"/>
    <p:sldId id="259" r:id="rId4"/>
    <p:sldId id="262" r:id="rId5"/>
    <p:sldId id="263" r:id="rId6"/>
  </p:sldIdLst>
  <p:sldSz cx="12192000" cy="6858000"/>
  <p:notesSz cx="6858000" cy="9144000"/>
  <p:defaultTextStyle>
    <a:defPPr>
      <a:defRPr lang="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600"/>
    <a:srgbClr val="0A009D"/>
    <a:srgbClr val="000000"/>
    <a:srgbClr val="A2A2A2"/>
    <a:srgbClr val="DDDDDD"/>
    <a:srgbClr val="90486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88" autoAdjust="0"/>
  </p:normalViewPr>
  <p:slideViewPr>
    <p:cSldViewPr snapToGrid="0">
      <p:cViewPr varScale="1">
        <p:scale>
          <a:sx n="97" d="100"/>
          <a:sy n="97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commentAuthors" Target="commentAuthors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D6DF-AD49-41FB-90C5-D11766D225A2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AB1AE-46D6-44FD-882A-74C25CA01B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81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Relationship Id="rId3" Type="http://schemas.openxmlformats.org/officeDocument/2006/relationships/hyperlink" Target="mailto:marquos.ledau_riette@external.innotechs.eu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AB1AE-46D6-44FD-882A-74C25CA01B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08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Marquos</a:t>
            </a:r>
            <a:r>
              <a:rPr lang="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Ledau Riette ( </a:t>
            </a:r>
            <a:r>
              <a:rPr lang="pl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marquos.ledau_riette@external.innotechs.eu </a:t>
            </a:r>
            <a:r>
              <a:rPr lang="pl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): </a:t>
            </a:r>
            <a:r>
              <a:rPr lang="pl" sz="1800" dirty="0">
                <a:solidFill>
                  <a:srgbClr val="0070C0"/>
                </a:solidFill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@john.mackalagan@innotechs.eu 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zakończona aktualizacja procedury eksploatacji =&gt; czeka tutaj na zatwierdzenie: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https://tinyurl.com/5tjbarbw</a:t>
            </a:r>
            <a:r>
              <a:rPr lang="fr-FR" sz="2800" dirty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AB1AE-46D6-44FD-882A-74C25CA01B0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2119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443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5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80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847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891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24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96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135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80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4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66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9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4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08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35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63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931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7DE846F-FF0F-4AB5-84E1-C7D781CF7AB1}" type="datetimeFigureOut">
              <a:rPr lang="fr-FR" smtClean="0"/>
              <a:t>15/05/2023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7A311B4-8F0C-400B-A709-97C3A9853A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618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Relationship Id="rId4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image" Target="../media/image10.svg"/><Relationship Id="rId5" Type="http://schemas.openxmlformats.org/officeDocument/2006/relationships/image" Target="../media/image1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177B8B-7974-4B29-87E0-DDDC4A28F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633"/>
            <a:ext cx="12192231" cy="68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DD454E-060A-4347-B22F-E1DF4219B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2688" y="1262063"/>
            <a:ext cx="7286625" cy="4333875"/>
          </a:xfrm>
          <a:prstGeom prst="roundRect">
            <a:avLst>
              <a:gd name="adj" fmla="val 5829"/>
            </a:avLst>
          </a:prstGeom>
          <a:ln w="0">
            <a:noFill/>
            <a:prstDash val="solid"/>
            <a:round/>
            <a:headEnd/>
            <a:tailEnd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7395AF-0ED5-4E0C-958B-9F20C947EA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6102" y="1426464"/>
            <a:ext cx="2732464" cy="4005072"/>
          </a:xfrm>
          <a:custGeom>
            <a:avLst/>
            <a:gdLst/>
            <a:ahLst/>
            <a:cxnLst/>
            <a:rect l="l" t="t" r="r" b="b"/>
            <a:pathLst>
              <a:path w="2614486" h="4005072">
                <a:moveTo>
                  <a:pt x="0" y="0"/>
                </a:moveTo>
                <a:lnTo>
                  <a:pt x="2475150" y="0"/>
                </a:lnTo>
                <a:cubicBezTo>
                  <a:pt x="2552103" y="0"/>
                  <a:pt x="2614486" y="62383"/>
                  <a:pt x="2614486" y="139336"/>
                </a:cubicBezTo>
                <a:lnTo>
                  <a:pt x="2614486" y="3865736"/>
                </a:lnTo>
                <a:cubicBezTo>
                  <a:pt x="2614486" y="3942689"/>
                  <a:pt x="2552103" y="4005072"/>
                  <a:pt x="2475150" y="4005072"/>
                </a:cubicBezTo>
                <a:lnTo>
                  <a:pt x="0" y="4005072"/>
                </a:lnTo>
                <a:close/>
              </a:path>
            </a:pathLst>
          </a:cu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8D3B42-F511-4709-A4F6-A7AEF1119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6708" y="1426464"/>
            <a:ext cx="6958584" cy="4005072"/>
          </a:xfrm>
          <a:prstGeom prst="roundRect">
            <a:avLst>
              <a:gd name="adj" fmla="val 3479"/>
            </a:avLst>
          </a:prstGeom>
          <a:noFill/>
          <a:ln w="12700">
            <a:solidFill>
              <a:srgbClr val="FBA64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99AB08-1E1C-4E0A-9B8C-EDE1ED950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1566" y="2478445"/>
            <a:ext cx="4352514" cy="205991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" sz="2800" dirty="0">
                <a:solidFill>
                  <a:srgbClr val="E3E3E3"/>
                </a:solidFill>
              </a:rPr>
              <a:t>Wydanie generatora kwantowego QuantumBor_2 i prezentacja jego cyfrowego systemu sterowania </a:t>
            </a:r>
            <a:r>
              <a:rPr lang="pl" sz="2800" dirty="0" err="1">
                <a:solidFill>
                  <a:srgbClr val="E3E3E3"/>
                </a:solidFill>
              </a:rPr>
              <a:t>TearUpTheSpace </a:t>
            </a:r>
            <a:r>
              <a:rPr lang="pl" sz="2800" dirty="0">
                <a:solidFill>
                  <a:srgbClr val="E3E3E3"/>
                </a:solidFill>
              </a:rPr>
              <a:t>V2.3α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B0CCC43-66D9-407E-B6A8-1BA1A798FB46}"/>
              </a:ext>
            </a:extLst>
          </p:cNvPr>
          <p:cNvSpPr txBox="1"/>
          <p:nvPr/>
        </p:nvSpPr>
        <p:spPr>
          <a:xfrm>
            <a:off x="2595774" y="506288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1200" dirty="0"/>
              <a:t>Przemówienie Johna </a:t>
            </a:r>
            <a:r>
              <a:rPr lang="pl" sz="1200" dirty="0" err="1"/>
              <a:t>MacKalagana </a:t>
            </a:r>
            <a:r>
              <a:rPr lang="pl" sz="1200" dirty="0"/>
              <a:t>– Dyrektora ds. Innowacji</a:t>
            </a:r>
          </a:p>
        </p:txBody>
      </p:sp>
    </p:spTree>
    <p:extLst>
      <p:ext uri="{BB962C8B-B14F-4D97-AF65-F5344CB8AC3E}">
        <p14:creationId xmlns:p14="http://schemas.microsoft.com/office/powerpoint/2010/main" val="32313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4400FAA0-F479-42D9-AC00-788104FD67C3}"/>
              </a:ext>
            </a:extLst>
          </p:cNvPr>
          <p:cNvSpPr/>
          <p:nvPr/>
        </p:nvSpPr>
        <p:spPr>
          <a:xfrm>
            <a:off x="287999" y="219587"/>
            <a:ext cx="4362113" cy="1702123"/>
          </a:xfrm>
          <a:prstGeom prst="roundRect">
            <a:avLst/>
          </a:prstGeom>
          <a:solidFill>
            <a:srgbClr val="DDDDDD">
              <a:alpha val="7843"/>
            </a:srgbClr>
          </a:solidFill>
          <a:ln>
            <a:solidFill>
              <a:srgbClr val="A2A2A2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isocèle 5">
            <a:extLst>
              <a:ext uri="{FF2B5EF4-FFF2-40B4-BE49-F238E27FC236}">
                <a16:creationId xmlns:a16="http://schemas.microsoft.com/office/drawing/2014/main" id="{35A90CA4-42AF-4430-98E5-39D8D5BE4646}"/>
              </a:ext>
            </a:extLst>
          </p:cNvPr>
          <p:cNvSpPr/>
          <p:nvPr/>
        </p:nvSpPr>
        <p:spPr>
          <a:xfrm>
            <a:off x="8428699" y="2631518"/>
            <a:ext cx="3763301" cy="4226482"/>
          </a:xfrm>
          <a:prstGeom prst="triangle">
            <a:avLst>
              <a:gd name="adj" fmla="val 1000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>
            <a:extLst>
              <a:ext uri="{FF2B5EF4-FFF2-40B4-BE49-F238E27FC236}">
                <a16:creationId xmlns:a16="http://schemas.microsoft.com/office/drawing/2014/main" id="{0AEA865C-4003-49EC-9EFC-F2EDE00DB8B4}"/>
              </a:ext>
            </a:extLst>
          </p:cNvPr>
          <p:cNvSpPr/>
          <p:nvPr/>
        </p:nvSpPr>
        <p:spPr>
          <a:xfrm>
            <a:off x="9880600" y="3784600"/>
            <a:ext cx="2311400" cy="3073400"/>
          </a:xfrm>
          <a:prstGeom prst="triangle">
            <a:avLst>
              <a:gd name="adj" fmla="val 10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3BEC8047-6215-4502-9991-07D1C79EAFBD}"/>
              </a:ext>
            </a:extLst>
          </p:cNvPr>
          <p:cNvSpPr txBox="1">
            <a:spLocks/>
          </p:cNvSpPr>
          <p:nvPr/>
        </p:nvSpPr>
        <p:spPr>
          <a:xfrm>
            <a:off x="4784295" y="206318"/>
            <a:ext cx="6411924" cy="8255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None/>
            </a:pPr>
            <a:r>
              <a:rPr lang="pl" sz="3200" dirty="0"/>
              <a:t>Nasze sektory działalności: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DEC35CF-174E-460F-A370-DF4780DF5E81}"/>
              </a:ext>
            </a:extLst>
          </p:cNvPr>
          <p:cNvGrpSpPr/>
          <p:nvPr/>
        </p:nvGrpSpPr>
        <p:grpSpPr>
          <a:xfrm>
            <a:off x="5098732" y="4729716"/>
            <a:ext cx="6552023" cy="482151"/>
            <a:chOff x="5296634" y="5146581"/>
            <a:chExt cx="6552023" cy="482151"/>
          </a:xfrm>
        </p:grpSpPr>
        <p:pic>
          <p:nvPicPr>
            <p:cNvPr id="29" name="Graphique 28" descr="Jouer contour">
              <a:extLst>
                <a:ext uri="{FF2B5EF4-FFF2-40B4-BE49-F238E27FC236}">
                  <a16:creationId xmlns:a16="http://schemas.microsoft.com/office/drawing/2014/main" id="{7C82F61C-D2D7-46D1-B727-CB45145A4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6634" y="5162007"/>
              <a:ext cx="466725" cy="466725"/>
            </a:xfrm>
            <a:prstGeom prst="rect">
              <a:avLst/>
            </a:prstGeom>
          </p:spPr>
        </p:pic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F92099B-6F35-4479-BC7A-E93C02BDC4A2}"/>
                </a:ext>
              </a:extLst>
            </p:cNvPr>
            <p:cNvSpPr txBox="1"/>
            <p:nvPr/>
          </p:nvSpPr>
          <p:spPr>
            <a:xfrm>
              <a:off x="5746307" y="5146581"/>
              <a:ext cx="61023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" sz="2400" dirty="0"/>
                <a:t>Sztuczna inteligencja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1D59FD0-06DD-4D69-B705-BEC908A96166}"/>
              </a:ext>
            </a:extLst>
          </p:cNvPr>
          <p:cNvGrpSpPr/>
          <p:nvPr/>
        </p:nvGrpSpPr>
        <p:grpSpPr>
          <a:xfrm>
            <a:off x="5072339" y="2821915"/>
            <a:ext cx="5724605" cy="521873"/>
            <a:chOff x="5270241" y="3238780"/>
            <a:chExt cx="5724605" cy="521873"/>
          </a:xfrm>
        </p:grpSpPr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4AFEC50-0D28-47C8-84FB-F412E0D8D9B0}"/>
                </a:ext>
              </a:extLst>
            </p:cNvPr>
            <p:cNvSpPr txBox="1"/>
            <p:nvPr/>
          </p:nvSpPr>
          <p:spPr>
            <a:xfrm>
              <a:off x="5746307" y="3238780"/>
              <a:ext cx="52485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" sz="2400" dirty="0"/>
                <a:t>Technologie kwantowe</a:t>
              </a:r>
            </a:p>
          </p:txBody>
        </p:sp>
        <p:pic>
          <p:nvPicPr>
            <p:cNvPr id="37" name="Graphique 36" descr="Jouer contour">
              <a:extLst>
                <a:ext uri="{FF2B5EF4-FFF2-40B4-BE49-F238E27FC236}">
                  <a16:creationId xmlns:a16="http://schemas.microsoft.com/office/drawing/2014/main" id="{A9DE629B-4140-4B32-9D75-5AE1AC360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70241" y="3293928"/>
              <a:ext cx="466725" cy="466725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C3968136-BCBB-43F6-AB1C-73C2265DADDE}"/>
              </a:ext>
            </a:extLst>
          </p:cNvPr>
          <p:cNvGrpSpPr/>
          <p:nvPr/>
        </p:nvGrpSpPr>
        <p:grpSpPr>
          <a:xfrm>
            <a:off x="5072339" y="1134737"/>
            <a:ext cx="6569075" cy="513576"/>
            <a:chOff x="5795088" y="1677705"/>
            <a:chExt cx="6569075" cy="513576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A750DF66-0FE8-48BD-AA03-E3A8A62169A1}"/>
                </a:ext>
              </a:extLst>
            </p:cNvPr>
            <p:cNvSpPr txBox="1"/>
            <p:nvPr/>
          </p:nvSpPr>
          <p:spPr>
            <a:xfrm>
              <a:off x="6261813" y="1677705"/>
              <a:ext cx="61023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l" sz="2400" dirty="0"/>
                <a:t>Technologie fotoniczne</a:t>
              </a:r>
            </a:p>
          </p:txBody>
        </p:sp>
        <p:pic>
          <p:nvPicPr>
            <p:cNvPr id="38" name="Graphique 37" descr="Jouer contour">
              <a:extLst>
                <a:ext uri="{FF2B5EF4-FFF2-40B4-BE49-F238E27FC236}">
                  <a16:creationId xmlns:a16="http://schemas.microsoft.com/office/drawing/2014/main" id="{241C6E92-5872-43FC-95F8-7A3A52964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95088" y="1724556"/>
              <a:ext cx="466725" cy="466725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42D710E2-86A1-4E08-9B7C-AD89EC954DC4}"/>
              </a:ext>
            </a:extLst>
          </p:cNvPr>
          <p:cNvSpPr txBox="1"/>
          <p:nvPr/>
        </p:nvSpPr>
        <p:spPr>
          <a:xfrm>
            <a:off x="913795" y="3104062"/>
            <a:ext cx="353079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" sz="3200" b="0" i="0" dirty="0" err="1">
                <a:solidFill>
                  <a:srgbClr val="FFFFFF"/>
                </a:solidFill>
                <a:effectLst/>
                <a:latin typeface="+mj-lt"/>
              </a:rPr>
              <a:t>InnoTechs </a:t>
            </a:r>
            <a:r>
              <a:rPr lang="pl" sz="3200" b="0" i="0" dirty="0">
                <a:solidFill>
                  <a:srgbClr val="FFFFFF"/>
                </a:solidFill>
                <a:effectLst/>
                <a:latin typeface="+mj-lt"/>
              </a:rPr>
              <a:t>jest sercem innowacji od 1901 roku</a:t>
            </a:r>
            <a:endParaRPr lang="fr-FR" sz="3200" dirty="0">
              <a:latin typeface="+mj-lt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BD85E170-ECBE-4C83-886E-9AC1427521CF}"/>
              </a:ext>
            </a:extLst>
          </p:cNvPr>
          <p:cNvCxnSpPr>
            <a:cxnSpLocks/>
          </p:cNvCxnSpPr>
          <p:nvPr/>
        </p:nvCxnSpPr>
        <p:spPr>
          <a:xfrm>
            <a:off x="4785852" y="732027"/>
            <a:ext cx="0" cy="5588000"/>
          </a:xfrm>
          <a:prstGeom prst="line">
            <a:avLst/>
          </a:prstGeom>
          <a:ln>
            <a:solidFill>
              <a:srgbClr val="960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Espace réservé du contenu 1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1E82A089-1D4F-44EF-A60C-128C51DCF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2" y="219587"/>
            <a:ext cx="1171793" cy="1439074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9DF90894-2D4B-4713-AE76-D805D2F6EEBF}"/>
              </a:ext>
            </a:extLst>
          </p:cNvPr>
          <p:cNvSpPr txBox="1">
            <a:spLocks/>
          </p:cNvSpPr>
          <p:nvPr/>
        </p:nvSpPr>
        <p:spPr>
          <a:xfrm>
            <a:off x="1728157" y="397388"/>
            <a:ext cx="2450438" cy="109711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" sz="3200" dirty="0"/>
              <a:t>Prezentacja </a:t>
            </a:r>
            <a:br>
              <a:rPr lang="fr-FR" sz="3200" dirty="0"/>
            </a:br>
            <a:r>
              <a:rPr lang="pl" sz="3200" dirty="0" err="1"/>
              <a:t>Innotech</a:t>
            </a:r>
            <a:endParaRPr lang="fr-FR" sz="3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4E9F49E-3D7A-4ACE-ACEB-994B17B556BE}"/>
              </a:ext>
            </a:extLst>
          </p:cNvPr>
          <p:cNvSpPr txBox="1"/>
          <p:nvPr/>
        </p:nvSpPr>
        <p:spPr>
          <a:xfrm>
            <a:off x="5497993" y="1668833"/>
            <a:ext cx="6406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" sz="1200" dirty="0"/>
              <a:t>Nasze osiągnięcia w zakresie średniej podczerwieni zrewolucjonizowały mikromolekularne wykrywanie żywych organizmów. Jako pierwszy gracz przekonany o potencjale fotoniki jesteśmy liderem w dziedzinie nanocząstek fluorescencyjnych, struktur bionicznych w ciekłych kryształach i nanometrycznych czujników skanujących.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8589012-F0F4-467B-965A-19646B232BE1}"/>
              </a:ext>
            </a:extLst>
          </p:cNvPr>
          <p:cNvSpPr txBox="1"/>
          <p:nvPr/>
        </p:nvSpPr>
        <p:spPr>
          <a:xfrm>
            <a:off x="5538244" y="3387630"/>
            <a:ext cx="525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" sz="1200" dirty="0"/>
              <a:t>Nasz program badawczy o nazwie „Powrót do </a:t>
            </a:r>
            <a:r>
              <a:rPr lang="pl" sz="1200" dirty="0" err="1"/>
              <a:t>kwantowej </a:t>
            </a:r>
            <a:r>
              <a:rPr lang="pl" sz="1200" dirty="0"/>
              <a:t>przeszłości” rozwija unikalne i wyjątkowo wydajne kwantowe silniki obliczeniowe. Silniki te oferują niezrównaną wydajność obliczeniową: </a:t>
            </a:r>
            <a:r>
              <a:rPr lang="pl" sz="1200" dirty="0" err="1"/>
              <a:t>Innotechs </a:t>
            </a:r>
            <a:r>
              <a:rPr lang="pl" sz="1200" dirty="0"/>
              <a:t>wprowadza ludzkość w erę kwantową i przygotowuje się do głębokiej transformacji naszego społeczeństwa.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F71CE96-125F-41FD-81BA-FB33A91540B7}"/>
              </a:ext>
            </a:extLst>
          </p:cNvPr>
          <p:cNvSpPr txBox="1"/>
          <p:nvPr/>
        </p:nvSpPr>
        <p:spPr>
          <a:xfrm>
            <a:off x="5538246" y="5210064"/>
            <a:ext cx="3507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" sz="1200" dirty="0"/>
              <a:t>Wyróżniamy się naszą technologią „Superior and Artificial Intelligence”. Nasze wynalazki i maszyny zostaną obdarzone nadludzkimi zdolnościami, dzięki czemu w niedalekiej przyszłości zastąpią ludzi we wszystkich codziennych czynnościach.</a:t>
            </a:r>
          </a:p>
        </p:txBody>
      </p:sp>
    </p:spTree>
    <p:extLst>
      <p:ext uri="{BB962C8B-B14F-4D97-AF65-F5344CB8AC3E}">
        <p14:creationId xmlns:p14="http://schemas.microsoft.com/office/powerpoint/2010/main" val="490300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C755A04-C309-4253-98FF-2AC86AD1D8BE}"/>
              </a:ext>
            </a:extLst>
          </p:cNvPr>
          <p:cNvSpPr/>
          <p:nvPr/>
        </p:nvSpPr>
        <p:spPr>
          <a:xfrm>
            <a:off x="281862" y="473074"/>
            <a:ext cx="6548146" cy="5911851"/>
          </a:xfrm>
          <a:prstGeom prst="roundRect">
            <a:avLst/>
          </a:prstGeom>
          <a:solidFill>
            <a:srgbClr val="DDDDDD">
              <a:alpha val="16078"/>
            </a:srgbClr>
          </a:solidFill>
          <a:ln>
            <a:solidFill>
              <a:srgbClr val="A2A2A2">
                <a:alpha val="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58EB7B-95B5-4CE9-8B8D-A7AB2C8A4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30905" y="2889992"/>
            <a:ext cx="3529781" cy="3157913"/>
          </a:xfrm>
        </p:spPr>
        <p:txBody>
          <a:bodyPr/>
          <a:lstStyle/>
          <a:p>
            <a:r>
              <a:rPr lang="pl" dirty="0"/>
              <a:t>Tworzenie gazu kwantowego w niskiej temperaturze.</a:t>
            </a:r>
          </a:p>
          <a:p>
            <a:r>
              <a:rPr lang="pl" dirty="0"/>
              <a:t>Odkryta w 1924 roku przez badaczy Bose'a i Einsteina.</a:t>
            </a:r>
          </a:p>
          <a:p>
            <a:r>
              <a:rPr lang="pl" dirty="0"/>
              <a:t>W 1995 roku </a:t>
            </a:r>
            <a:r>
              <a:rPr lang="pl" dirty="0" err="1"/>
              <a:t>Wieman </a:t>
            </a:r>
            <a:r>
              <a:rPr lang="pl" dirty="0"/>
              <a:t>, Cornell i </a:t>
            </a:r>
            <a:r>
              <a:rPr lang="pl" dirty="0" err="1"/>
              <a:t>Ketterle </a:t>
            </a:r>
            <a:r>
              <a:rPr lang="pl" dirty="0"/>
              <a:t>po raz pierwszy uzyskali kondensat od firmy Bose.</a:t>
            </a:r>
          </a:p>
        </p:txBody>
      </p:sp>
      <p:pic>
        <p:nvPicPr>
          <p:cNvPr id="5" name="Espace réservé du contenu 1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FB26DCD9-5829-4B32-A2E5-68A2D3BA7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43" y="852352"/>
            <a:ext cx="1251287" cy="1536700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AAEA5D1C-A75B-49B6-80D9-7835CA78A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3690" y="1399315"/>
            <a:ext cx="2683382" cy="1181099"/>
          </a:xfrm>
        </p:spPr>
        <p:txBody>
          <a:bodyPr>
            <a:normAutofit fontScale="90000"/>
          </a:bodyPr>
          <a:lstStyle/>
          <a:p>
            <a:pPr algn="l"/>
            <a:r>
              <a:rPr lang="pl" sz="3200" dirty="0"/>
              <a:t>Przedstawiamy generator kwantowy QuantumBor_2</a:t>
            </a:r>
          </a:p>
        </p:txBody>
      </p:sp>
      <p:pic>
        <p:nvPicPr>
          <p:cNvPr id="8" name="Image 7" descr="Une image contenant intérieur, engin, matériel&#10;&#10;Description générée automatiquement">
            <a:extLst>
              <a:ext uri="{FF2B5EF4-FFF2-40B4-BE49-F238E27FC236}">
                <a16:creationId xmlns:a16="http://schemas.microsoft.com/office/drawing/2014/main" id="{301E0D0E-71A5-40E6-ABE6-EE05B0C74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6" y="1193879"/>
            <a:ext cx="5960317" cy="44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9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moniteur, écran, plusieurs&#10;&#10;Description générée automatiquement">
            <a:extLst>
              <a:ext uri="{FF2B5EF4-FFF2-40B4-BE49-F238E27FC236}">
                <a16:creationId xmlns:a16="http://schemas.microsoft.com/office/drawing/2014/main" id="{0C24E9BC-D75C-4819-BA31-6209AE61C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399" y="1164623"/>
            <a:ext cx="6970607" cy="4680643"/>
          </a:xfrm>
          <a:prstGeom prst="rect">
            <a:avLst/>
          </a:prstGeom>
        </p:spPr>
      </p:pic>
      <p:pic>
        <p:nvPicPr>
          <p:cNvPr id="2" name="Espace réservé du contenu 12" descr="Une image contenant texte, périphérique&#10;&#10;Description générée automatiquement">
            <a:extLst>
              <a:ext uri="{FF2B5EF4-FFF2-40B4-BE49-F238E27FC236}">
                <a16:creationId xmlns:a16="http://schemas.microsoft.com/office/drawing/2014/main" id="{1BE4DFBF-BA90-4B55-8D51-C7D19E5E2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0" y="93676"/>
            <a:ext cx="1171793" cy="1439074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3D5F96A6-BC8B-4683-9414-80EE3482A1FB}"/>
              </a:ext>
            </a:extLst>
          </p:cNvPr>
          <p:cNvSpPr txBox="1">
            <a:spLocks/>
          </p:cNvSpPr>
          <p:nvPr/>
        </p:nvSpPr>
        <p:spPr>
          <a:xfrm>
            <a:off x="2107281" y="373233"/>
            <a:ext cx="8270096" cy="102405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l" sz="2400" dirty="0"/>
              <a:t>Prezentacja Cyfrowego Systemu Sterowania Przemysłowego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E9858E6-8C78-4123-97DD-56FA425908AA}"/>
              </a:ext>
            </a:extLst>
          </p:cNvPr>
          <p:cNvSpPr/>
          <p:nvPr/>
        </p:nvSpPr>
        <p:spPr>
          <a:xfrm>
            <a:off x="7985974" y="3504944"/>
            <a:ext cx="1231594" cy="716701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007683-8D1D-4103-8D6A-ADA1568CC5A8}"/>
              </a:ext>
            </a:extLst>
          </p:cNvPr>
          <p:cNvSpPr/>
          <p:nvPr/>
        </p:nvSpPr>
        <p:spPr>
          <a:xfrm>
            <a:off x="2687263" y="4072865"/>
            <a:ext cx="1231594" cy="615820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4197750-882B-405F-B4FE-1C6AD0AE9F8B}"/>
              </a:ext>
            </a:extLst>
          </p:cNvPr>
          <p:cNvSpPr/>
          <p:nvPr/>
        </p:nvSpPr>
        <p:spPr>
          <a:xfrm>
            <a:off x="6678659" y="4022424"/>
            <a:ext cx="1231594" cy="716701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A509130-F192-48AE-8BAB-C00429F0BD9C}"/>
              </a:ext>
            </a:extLst>
          </p:cNvPr>
          <p:cNvSpPr/>
          <p:nvPr/>
        </p:nvSpPr>
        <p:spPr>
          <a:xfrm>
            <a:off x="4513108" y="4034249"/>
            <a:ext cx="1617103" cy="716701"/>
          </a:xfrm>
          <a:prstGeom prst="ellipse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6D9C128-0D05-474C-9A00-18253EB7FBDC}"/>
              </a:ext>
            </a:extLst>
          </p:cNvPr>
          <p:cNvCxnSpPr>
            <a:cxnSpLocks/>
            <a:stCxn id="26" idx="1"/>
            <a:endCxn id="6" idx="6"/>
          </p:cNvCxnSpPr>
          <p:nvPr/>
        </p:nvCxnSpPr>
        <p:spPr>
          <a:xfrm flipH="1">
            <a:off x="9217568" y="3441313"/>
            <a:ext cx="632448" cy="421982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F123C34-DB56-4A8D-BAC0-2CA38CB51985}"/>
              </a:ext>
            </a:extLst>
          </p:cNvPr>
          <p:cNvCxnSpPr>
            <a:cxnSpLocks/>
            <a:stCxn id="37" idx="2"/>
            <a:endCxn id="7" idx="2"/>
          </p:cNvCxnSpPr>
          <p:nvPr/>
        </p:nvCxnSpPr>
        <p:spPr>
          <a:xfrm>
            <a:off x="1345164" y="3710638"/>
            <a:ext cx="1342099" cy="670137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62E99DF-0DAD-4397-BA47-B33F4AED003E}"/>
              </a:ext>
            </a:extLst>
          </p:cNvPr>
          <p:cNvCxnSpPr>
            <a:cxnSpLocks/>
            <a:stCxn id="35" idx="0"/>
            <a:endCxn id="9" idx="3"/>
          </p:cNvCxnSpPr>
          <p:nvPr/>
        </p:nvCxnSpPr>
        <p:spPr>
          <a:xfrm flipV="1">
            <a:off x="1211506" y="4645992"/>
            <a:ext cx="3538421" cy="1047386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534E743-6C2F-4584-84BD-471736F2A92B}"/>
              </a:ext>
            </a:extLst>
          </p:cNvPr>
          <p:cNvCxnSpPr>
            <a:cxnSpLocks/>
            <a:stCxn id="33" idx="1"/>
            <a:endCxn id="8" idx="5"/>
          </p:cNvCxnSpPr>
          <p:nvPr/>
        </p:nvCxnSpPr>
        <p:spPr>
          <a:xfrm flipH="1" flipV="1">
            <a:off x="7729890" y="4634167"/>
            <a:ext cx="2034595" cy="781031"/>
          </a:xfrm>
          <a:prstGeom prst="straightConnector1">
            <a:avLst/>
          </a:prstGeom>
          <a:ln w="38100">
            <a:solidFill>
              <a:srgbClr val="960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954D0-B484-4163-A5EF-4C090E3A7934}"/>
              </a:ext>
            </a:extLst>
          </p:cNvPr>
          <p:cNvSpPr/>
          <p:nvPr/>
        </p:nvSpPr>
        <p:spPr>
          <a:xfrm>
            <a:off x="3461657" y="1352939"/>
            <a:ext cx="1051451" cy="251926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B6B6E8A4-D445-4994-92EF-5C4DCF098604}"/>
              </a:ext>
            </a:extLst>
          </p:cNvPr>
          <p:cNvSpPr/>
          <p:nvPr/>
        </p:nvSpPr>
        <p:spPr>
          <a:xfrm>
            <a:off x="9850016" y="2926446"/>
            <a:ext cx="1993641" cy="1029734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" sz="1200" dirty="0"/>
              <a:t>Kontrola dostępu do modyfikacji parametrów fizycznych generatora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B4B08297-78B9-4BFB-B3BA-44D909C2A726}"/>
              </a:ext>
            </a:extLst>
          </p:cNvPr>
          <p:cNvSpPr/>
          <p:nvPr/>
        </p:nvSpPr>
        <p:spPr>
          <a:xfrm>
            <a:off x="9764485" y="5061074"/>
            <a:ext cx="1993641" cy="708248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" sz="1400" dirty="0"/>
              <a:t>Temperatura generatora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4C7F8ADF-8D73-4071-AF06-64963FFED5D5}"/>
              </a:ext>
            </a:extLst>
          </p:cNvPr>
          <p:cNvSpPr/>
          <p:nvPr/>
        </p:nvSpPr>
        <p:spPr>
          <a:xfrm>
            <a:off x="214685" y="5693378"/>
            <a:ext cx="1993641" cy="784192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" sz="1400" dirty="0"/>
              <a:t>Kontrola fizycznych pomiarów generatora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FBC2FBF4-A50C-461E-BBF3-144FFBC9CFEE}"/>
              </a:ext>
            </a:extLst>
          </p:cNvPr>
          <p:cNvSpPr/>
          <p:nvPr/>
        </p:nvSpPr>
        <p:spPr>
          <a:xfrm>
            <a:off x="348343" y="2926446"/>
            <a:ext cx="1993641" cy="784192"/>
          </a:xfrm>
          <a:prstGeom prst="roundRect">
            <a:avLst/>
          </a:prstGeom>
          <a:noFill/>
          <a:ln w="38100">
            <a:solidFill>
              <a:srgbClr val="960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" sz="1400" dirty="0"/>
              <a:t>Obciążenie elektryczne generatora</a:t>
            </a:r>
          </a:p>
        </p:txBody>
      </p:sp>
    </p:spTree>
    <p:extLst>
      <p:ext uri="{BB962C8B-B14F-4D97-AF65-F5344CB8AC3E}">
        <p14:creationId xmlns:p14="http://schemas.microsoft.com/office/powerpoint/2010/main" val="24144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7A036B-F109-477D-A092-D947533E2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50" y="1"/>
            <a:ext cx="4966697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6783E32-DCA8-472C-B677-DCF3F14F10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"/>
          <a:stretch/>
        </p:blipFill>
        <p:spPr>
          <a:xfrm>
            <a:off x="632815" y="643465"/>
            <a:ext cx="4003193" cy="51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dois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</Words>
  <Application>Microsoft Office PowerPoint</Application>
  <PresentationFormat>Grand écran</PresentationFormat>
  <Paragraphs>23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Calibri</vt:lpstr>
      <vt:lpstr>Calisto MT</vt:lpstr>
      <vt:lpstr>Wingdings 2</vt:lpstr>
      <vt:lpstr>Ardoise</vt:lpstr>
      <vt:lpstr>Wydanie generatora kwantowego QuantumBor_2 i prezentacja jego cyfrowego systemu sterowania TearUpTheSpace V2.3α</vt:lpstr>
      <vt:lpstr>Présentation PowerPoint</vt:lpstr>
      <vt:lpstr>Przedstawiamy generator kwantowy QuantumBor_2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2021-11-18T09:09:11Z</dcterms:created>
  <dcterms:modified xsi:type="dcterms:W3CDTF">2023-05-15T12:12:52Z</dcterms:modified>
</cp:coreProperties>
</file>