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
  </p:notesMasterIdLst>
  <p:sldIdLst>
    <p:sldId id="258" r:id="rId2"/>
    <p:sldId id="257" r:id="rId3"/>
    <p:sldId id="259"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0600"/>
    <a:srgbClr val="0A009D"/>
    <a:srgbClr val="000000"/>
    <a:srgbClr val="A2A2A2"/>
    <a:srgbClr val="DDDDDD"/>
    <a:srgbClr val="90486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88" autoAdjust="0"/>
  </p:normalViewPr>
  <p:slideViewPr>
    <p:cSldViewPr snapToGrid="0">
      <p:cViewPr varScale="1">
        <p:scale>
          <a:sx n="78" d="100"/>
          <a:sy n="78" d="100"/>
        </p:scale>
        <p:origin x="10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5D6DF-AD49-41FB-90C5-D11766D225A2}" type="datetimeFigureOut">
              <a:rPr lang="fr-FR" smtClean="0"/>
              <a:t>18/11/2021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AB1AE-46D6-44FD-882A-74C25CA01B0E}" type="slidenum">
              <a:rPr lang="fr-FR" smtClean="0"/>
              <a:t>‹N°›</a:t>
            </a:fld>
            <a:endParaRPr lang="fr-FR"/>
          </a:p>
        </p:txBody>
      </p:sp>
    </p:spTree>
    <p:extLst>
      <p:ext uri="{BB962C8B-B14F-4D97-AF65-F5344CB8AC3E}">
        <p14:creationId xmlns:p14="http://schemas.microsoft.com/office/powerpoint/2010/main" val="42048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marquos.ledau_riette@external.innotechs.e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3</a:t>
            </a:fld>
            <a:endParaRPr lang="fr-FR"/>
          </a:p>
        </p:txBody>
      </p:sp>
    </p:spTree>
    <p:extLst>
      <p:ext uri="{BB962C8B-B14F-4D97-AF65-F5344CB8AC3E}">
        <p14:creationId xmlns:p14="http://schemas.microsoft.com/office/powerpoint/2010/main" val="187708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Calibri" panose="020F0502020204030204" pitchFamily="34" charset="0"/>
                <a:ea typeface="Calibri" panose="020F0502020204030204" pitchFamily="34" charset="0"/>
              </a:rPr>
              <a:t>Marquos</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Ledau</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Riette</a:t>
            </a:r>
            <a:r>
              <a:rPr lang="fr-FR" sz="1800" dirty="0">
                <a:effectLst/>
                <a:latin typeface="Calibri" panose="020F0502020204030204" pitchFamily="34" charset="0"/>
                <a:ea typeface="Calibri" panose="020F0502020204030204" pitchFamily="34" charset="0"/>
              </a:rPr>
              <a:t> (</a:t>
            </a:r>
            <a:r>
              <a:rPr lang="fr-FR" sz="1800" u="sng" dirty="0">
                <a:solidFill>
                  <a:srgbClr val="0563C1"/>
                </a:solidFill>
                <a:effectLst/>
                <a:latin typeface="Calibri" panose="020F0502020204030204" pitchFamily="34" charset="0"/>
                <a:ea typeface="Calibri" panose="020F0502020204030204" pitchFamily="34" charset="0"/>
                <a:hlinkClick r:id="rId3"/>
              </a:rPr>
              <a:t>marquos.ledau_riette@external.innotechs.eu</a:t>
            </a:r>
            <a:r>
              <a:rPr lang="fr-FR" sz="1800" dirty="0">
                <a:effectLst/>
                <a:latin typeface="Calibri" panose="020F0502020204030204" pitchFamily="34" charset="0"/>
                <a:ea typeface="Calibri" panose="020F0502020204030204" pitchFamily="34" charset="0"/>
              </a:rPr>
              <a:t>) : </a:t>
            </a:r>
            <a:r>
              <a:rPr lang="fr-FR" sz="1800" dirty="0">
                <a:solidFill>
                  <a:srgbClr val="0070C0"/>
                </a:solidFill>
                <a:effectLst/>
                <a:highlight>
                  <a:srgbClr val="C0C0C0"/>
                </a:highlight>
                <a:latin typeface="Calibri" panose="020F0502020204030204" pitchFamily="34" charset="0"/>
                <a:ea typeface="Calibri" panose="020F0502020204030204" pitchFamily="34" charset="0"/>
              </a:rPr>
              <a:t>@john.mackalagan@innotechs.eu</a:t>
            </a:r>
            <a:r>
              <a:rPr lang="fr-FR" sz="1800" dirty="0">
                <a:solidFill>
                  <a:srgbClr val="0070C0"/>
                </a:solidFill>
                <a:effectLst/>
                <a:latin typeface="Calibri" panose="020F0502020204030204" pitchFamily="34" charset="0"/>
                <a:ea typeface="Calibri" panose="020F0502020204030204" pitchFamily="34" charset="0"/>
              </a:rPr>
              <a:t>  j’ai fini de mettre à jour la procédure d’exploitation =&gt; elle est ici pour validation : </a:t>
            </a:r>
            <a:r>
              <a:rPr lang="fr-FR" sz="1200" dirty="0">
                <a:effectLst/>
                <a:latin typeface="Segoe UI" panose="020B0502040204020203" pitchFamily="34" charset="0"/>
              </a:rPr>
              <a:t>https://tinyurl.com/2vcddkzc</a:t>
            </a:r>
            <a:endParaRPr lang="fr-FR"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4</a:t>
            </a:fld>
            <a:endParaRPr lang="fr-FR"/>
          </a:p>
        </p:txBody>
      </p:sp>
    </p:spTree>
    <p:extLst>
      <p:ext uri="{BB962C8B-B14F-4D97-AF65-F5344CB8AC3E}">
        <p14:creationId xmlns:p14="http://schemas.microsoft.com/office/powerpoint/2010/main" val="111702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1154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1825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6080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47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00889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5126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12896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9861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0278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14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2866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8420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846F-FF0F-4AB5-84E1-C7D781CF7AB1}" type="datetimeFigureOut">
              <a:rPr lang="fr-FR" smtClean="0"/>
              <a:t>18/11/2021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3016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7800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846F-FF0F-4AB5-84E1-C7D781CF7AB1}" type="datetimeFigureOut">
              <a:rPr lang="fr-FR" smtClean="0"/>
              <a:t>18/11/2021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4553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5566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97679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DE846F-FF0F-4AB5-84E1-C7D781CF7AB1}" type="datetimeFigureOut">
              <a:rPr lang="fr-FR" smtClean="0"/>
              <a:t>18/11/2021</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311B4-8F0C-400B-A709-97C3A9853AA2}" type="slidenum">
              <a:rPr lang="fr-FR" smtClean="0"/>
              <a:t>‹N°›</a:t>
            </a:fld>
            <a:endParaRPr lang="fr-FR"/>
          </a:p>
        </p:txBody>
      </p:sp>
    </p:spTree>
    <p:extLst>
      <p:ext uri="{BB962C8B-B14F-4D97-AF65-F5344CB8AC3E}">
        <p14:creationId xmlns:p14="http://schemas.microsoft.com/office/powerpoint/2010/main" val="3135618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3177B8B-7974-4B29-87E0-DDDC4A28F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0633"/>
            <a:ext cx="12192231" cy="6862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11DD454E-060A-4347-B22F-E1DF4219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2688" y="1262063"/>
            <a:ext cx="7286625" cy="4333875"/>
          </a:xfrm>
          <a:prstGeom prst="roundRect">
            <a:avLst>
              <a:gd name="adj" fmla="val 5829"/>
            </a:avLst>
          </a:prstGeom>
          <a:ln w="0">
            <a:noFill/>
            <a:prstDash val="solid"/>
            <a:round/>
            <a:headEnd/>
            <a:tailEnd/>
          </a:ln>
        </p:spPr>
        <p:style>
          <a:lnRef idx="0">
            <a:scrgbClr r="0" g="0" b="0"/>
          </a:lnRef>
          <a:fillRef idx="1003">
            <a:schemeClr val="dk2"/>
          </a:fillRef>
          <a:effectRef idx="0">
            <a:scrgbClr r="0" g="0" b="0"/>
          </a:effectRef>
          <a:fontRef idx="major"/>
        </p:style>
        <p:txBody>
          <a:bodyPr/>
          <a:lstStyle/>
          <a:p>
            <a:endParaRPr lang="en-US">
              <a:solidFill>
                <a:schemeClr val="tx1"/>
              </a:solidFill>
            </a:endParaRPr>
          </a:p>
        </p:txBody>
      </p:sp>
      <p:pic>
        <p:nvPicPr>
          <p:cNvPr id="4" name="Image 3">
            <a:extLst>
              <a:ext uri="{FF2B5EF4-FFF2-40B4-BE49-F238E27FC236}">
                <a16:creationId xmlns:a16="http://schemas.microsoft.com/office/drawing/2014/main" id="{F97395AF-0ED5-4E0C-958B-9F20C947EA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26102" y="1426464"/>
            <a:ext cx="2732464" cy="4005072"/>
          </a:xfrm>
          <a:custGeom>
            <a:avLst/>
            <a:gdLst/>
            <a:ahLst/>
            <a:cxnLst/>
            <a:rect l="l" t="t" r="r" b="b"/>
            <a:pathLst>
              <a:path w="2614486" h="4005072">
                <a:moveTo>
                  <a:pt x="0" y="0"/>
                </a:moveTo>
                <a:lnTo>
                  <a:pt x="2475150" y="0"/>
                </a:lnTo>
                <a:cubicBezTo>
                  <a:pt x="2552103" y="0"/>
                  <a:pt x="2614486" y="62383"/>
                  <a:pt x="2614486" y="139336"/>
                </a:cubicBezTo>
                <a:lnTo>
                  <a:pt x="2614486" y="3865736"/>
                </a:lnTo>
                <a:cubicBezTo>
                  <a:pt x="2614486" y="3942689"/>
                  <a:pt x="2552103" y="4005072"/>
                  <a:pt x="2475150" y="4005072"/>
                </a:cubicBezTo>
                <a:lnTo>
                  <a:pt x="0" y="4005072"/>
                </a:lnTo>
                <a:close/>
              </a:path>
            </a:pathLst>
          </a:custGeom>
        </p:spPr>
      </p:pic>
      <p:sp>
        <p:nvSpPr>
          <p:cNvPr id="19" name="Rectangle: Rounded Corners 18">
            <a:extLst>
              <a:ext uri="{FF2B5EF4-FFF2-40B4-BE49-F238E27FC236}">
                <a16:creationId xmlns:a16="http://schemas.microsoft.com/office/drawing/2014/main" id="{E88D3B42-F511-4709-A4F6-A7AEF111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708" y="1426464"/>
            <a:ext cx="6958584" cy="4005072"/>
          </a:xfrm>
          <a:prstGeom prst="roundRect">
            <a:avLst>
              <a:gd name="adj" fmla="val 3479"/>
            </a:avLst>
          </a:prstGeom>
          <a:noFill/>
          <a:ln w="12700">
            <a:solidFill>
              <a:srgbClr val="FBA649"/>
            </a:solidFill>
            <a:prstDash val="solid"/>
            <a:round/>
            <a:headEnd/>
            <a:tailEnd/>
          </a:ln>
        </p:spPr>
        <p:txBody>
          <a:bodyPr/>
          <a:lstStyle/>
          <a:p>
            <a:endParaRPr lang="en-US">
              <a:solidFill>
                <a:schemeClr val="tx1"/>
              </a:solidFill>
            </a:endParaRPr>
          </a:p>
        </p:txBody>
      </p:sp>
      <p:sp>
        <p:nvSpPr>
          <p:cNvPr id="2" name="Titre 1">
            <a:extLst>
              <a:ext uri="{FF2B5EF4-FFF2-40B4-BE49-F238E27FC236}">
                <a16:creationId xmlns:a16="http://schemas.microsoft.com/office/drawing/2014/main" id="{BA99AB08-1E1C-4E0A-9B8C-EDE1ED950B16}"/>
              </a:ext>
            </a:extLst>
          </p:cNvPr>
          <p:cNvSpPr>
            <a:spLocks noGrp="1"/>
          </p:cNvSpPr>
          <p:nvPr>
            <p:ph type="ctrTitle"/>
          </p:nvPr>
        </p:nvSpPr>
        <p:spPr>
          <a:xfrm>
            <a:off x="2591566" y="2478445"/>
            <a:ext cx="4352514" cy="2059912"/>
          </a:xfrm>
        </p:spPr>
        <p:txBody>
          <a:bodyPr anchor="b">
            <a:noAutofit/>
          </a:bodyPr>
          <a:lstStyle/>
          <a:p>
            <a:pPr>
              <a:lnSpc>
                <a:spcPct val="90000"/>
              </a:lnSpc>
            </a:pPr>
            <a:r>
              <a:rPr lang="fr-FR" sz="2800" dirty="0">
                <a:solidFill>
                  <a:srgbClr val="E3E3E3"/>
                </a:solidFill>
              </a:rPr>
              <a:t>Sortie du générateur quantique QuantomBor_2 et présentation de son système numérique de contrôle </a:t>
            </a:r>
            <a:r>
              <a:rPr lang="fr-FR" sz="2800" dirty="0" err="1">
                <a:solidFill>
                  <a:srgbClr val="E3E3E3"/>
                </a:solidFill>
              </a:rPr>
              <a:t>TearUpTheSpace</a:t>
            </a:r>
            <a:r>
              <a:rPr lang="fr-FR" sz="2800" dirty="0">
                <a:solidFill>
                  <a:srgbClr val="E3E3E3"/>
                </a:solidFill>
              </a:rPr>
              <a:t> V2.3α</a:t>
            </a:r>
          </a:p>
        </p:txBody>
      </p:sp>
      <p:sp>
        <p:nvSpPr>
          <p:cNvPr id="13" name="ZoneTexte 12">
            <a:extLst>
              <a:ext uri="{FF2B5EF4-FFF2-40B4-BE49-F238E27FC236}">
                <a16:creationId xmlns:a16="http://schemas.microsoft.com/office/drawing/2014/main" id="{4B0CCC43-66D9-407E-B6A8-1BA1A798FB46}"/>
              </a:ext>
            </a:extLst>
          </p:cNvPr>
          <p:cNvSpPr txBox="1"/>
          <p:nvPr/>
        </p:nvSpPr>
        <p:spPr>
          <a:xfrm>
            <a:off x="2595774" y="5062889"/>
            <a:ext cx="6096000" cy="276999"/>
          </a:xfrm>
          <a:prstGeom prst="rect">
            <a:avLst/>
          </a:prstGeom>
          <a:noFill/>
        </p:spPr>
        <p:txBody>
          <a:bodyPr wrap="square">
            <a:spAutoFit/>
          </a:bodyPr>
          <a:lstStyle/>
          <a:p>
            <a:r>
              <a:rPr lang="fr-FR" sz="1200" dirty="0"/>
              <a:t>Intervention de John </a:t>
            </a:r>
            <a:r>
              <a:rPr lang="fr-FR" sz="1200" dirty="0" err="1"/>
              <a:t>MacKalagan</a:t>
            </a:r>
            <a:r>
              <a:rPr lang="fr-FR" sz="1200" dirty="0"/>
              <a:t> – Directeur de l’Innovation</a:t>
            </a:r>
          </a:p>
        </p:txBody>
      </p:sp>
    </p:spTree>
    <p:extLst>
      <p:ext uri="{BB962C8B-B14F-4D97-AF65-F5344CB8AC3E}">
        <p14:creationId xmlns:p14="http://schemas.microsoft.com/office/powerpoint/2010/main" val="3231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a:extLst>
              <a:ext uri="{FF2B5EF4-FFF2-40B4-BE49-F238E27FC236}">
                <a16:creationId xmlns:a16="http://schemas.microsoft.com/office/drawing/2014/main" id="{4400FAA0-F479-42D9-AC00-788104FD67C3}"/>
              </a:ext>
            </a:extLst>
          </p:cNvPr>
          <p:cNvSpPr/>
          <p:nvPr/>
        </p:nvSpPr>
        <p:spPr>
          <a:xfrm>
            <a:off x="287999" y="219587"/>
            <a:ext cx="4362113" cy="1702123"/>
          </a:xfrm>
          <a:prstGeom prst="roundRect">
            <a:avLst/>
          </a:prstGeom>
          <a:solidFill>
            <a:srgbClr val="DDDDDD">
              <a:alpha val="7843"/>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35A90CA4-42AF-4430-98E5-39D8D5BE4646}"/>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0AEA865C-4003-49EC-9EFC-F2EDE00DB8B4}"/>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space réservé du contenu 2">
            <a:extLst>
              <a:ext uri="{FF2B5EF4-FFF2-40B4-BE49-F238E27FC236}">
                <a16:creationId xmlns:a16="http://schemas.microsoft.com/office/drawing/2014/main" id="{3BEC8047-6215-4502-9991-07D1C79EAFBD}"/>
              </a:ext>
            </a:extLst>
          </p:cNvPr>
          <p:cNvSpPr txBox="1">
            <a:spLocks/>
          </p:cNvSpPr>
          <p:nvPr/>
        </p:nvSpPr>
        <p:spPr>
          <a:xfrm>
            <a:off x="4784295" y="206318"/>
            <a:ext cx="6411924" cy="8255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fr-FR" sz="3200" dirty="0"/>
              <a:t>Nos secteurs d’activités :</a:t>
            </a:r>
          </a:p>
        </p:txBody>
      </p:sp>
      <p:grpSp>
        <p:nvGrpSpPr>
          <p:cNvPr id="10" name="Groupe 9">
            <a:extLst>
              <a:ext uri="{FF2B5EF4-FFF2-40B4-BE49-F238E27FC236}">
                <a16:creationId xmlns:a16="http://schemas.microsoft.com/office/drawing/2014/main" id="{6DEC35CF-174E-460F-A370-DF4780DF5E81}"/>
              </a:ext>
            </a:extLst>
          </p:cNvPr>
          <p:cNvGrpSpPr/>
          <p:nvPr/>
        </p:nvGrpSpPr>
        <p:grpSpPr>
          <a:xfrm>
            <a:off x="5098732" y="4729716"/>
            <a:ext cx="6552023" cy="482151"/>
            <a:chOff x="5296634" y="5146581"/>
            <a:chExt cx="6552023" cy="482151"/>
          </a:xfrm>
        </p:grpSpPr>
        <p:pic>
          <p:nvPicPr>
            <p:cNvPr id="29" name="Graphique 28" descr="Jouer contour">
              <a:extLst>
                <a:ext uri="{FF2B5EF4-FFF2-40B4-BE49-F238E27FC236}">
                  <a16:creationId xmlns:a16="http://schemas.microsoft.com/office/drawing/2014/main" id="{7C82F61C-D2D7-46D1-B727-CB45145A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634" y="5162007"/>
              <a:ext cx="466725" cy="466725"/>
            </a:xfrm>
            <a:prstGeom prst="rect">
              <a:avLst/>
            </a:prstGeom>
          </p:spPr>
        </p:pic>
        <p:sp>
          <p:nvSpPr>
            <p:cNvPr id="31" name="ZoneTexte 30">
              <a:extLst>
                <a:ext uri="{FF2B5EF4-FFF2-40B4-BE49-F238E27FC236}">
                  <a16:creationId xmlns:a16="http://schemas.microsoft.com/office/drawing/2014/main" id="{DF92099B-6F35-4479-BC7A-E93C02BDC4A2}"/>
                </a:ext>
              </a:extLst>
            </p:cNvPr>
            <p:cNvSpPr txBox="1"/>
            <p:nvPr/>
          </p:nvSpPr>
          <p:spPr>
            <a:xfrm>
              <a:off x="5746307" y="5146581"/>
              <a:ext cx="6102350" cy="461665"/>
            </a:xfrm>
            <a:prstGeom prst="rect">
              <a:avLst/>
            </a:prstGeom>
            <a:noFill/>
          </p:spPr>
          <p:txBody>
            <a:bodyPr wrap="square">
              <a:spAutoFit/>
            </a:bodyPr>
            <a:lstStyle/>
            <a:p>
              <a:r>
                <a:rPr lang="fr-FR" sz="2400" dirty="0"/>
                <a:t>Intelligence artificielle</a:t>
              </a:r>
            </a:p>
          </p:txBody>
        </p:sp>
      </p:grpSp>
      <p:grpSp>
        <p:nvGrpSpPr>
          <p:cNvPr id="5" name="Groupe 4">
            <a:extLst>
              <a:ext uri="{FF2B5EF4-FFF2-40B4-BE49-F238E27FC236}">
                <a16:creationId xmlns:a16="http://schemas.microsoft.com/office/drawing/2014/main" id="{11D59FD0-06DD-4D69-B705-BEC908A96166}"/>
              </a:ext>
            </a:extLst>
          </p:cNvPr>
          <p:cNvGrpSpPr/>
          <p:nvPr/>
        </p:nvGrpSpPr>
        <p:grpSpPr>
          <a:xfrm>
            <a:off x="5072339" y="2821915"/>
            <a:ext cx="5724605" cy="521873"/>
            <a:chOff x="5270241" y="3238780"/>
            <a:chExt cx="5724605" cy="521873"/>
          </a:xfrm>
        </p:grpSpPr>
        <p:sp>
          <p:nvSpPr>
            <p:cNvPr id="33" name="ZoneTexte 32">
              <a:extLst>
                <a:ext uri="{FF2B5EF4-FFF2-40B4-BE49-F238E27FC236}">
                  <a16:creationId xmlns:a16="http://schemas.microsoft.com/office/drawing/2014/main" id="{34AFEC50-0D28-47C8-84FB-F412E0D8D9B0}"/>
                </a:ext>
              </a:extLst>
            </p:cNvPr>
            <p:cNvSpPr txBox="1"/>
            <p:nvPr/>
          </p:nvSpPr>
          <p:spPr>
            <a:xfrm>
              <a:off x="5746307" y="3238780"/>
              <a:ext cx="5248539" cy="461665"/>
            </a:xfrm>
            <a:prstGeom prst="rect">
              <a:avLst/>
            </a:prstGeom>
            <a:noFill/>
          </p:spPr>
          <p:txBody>
            <a:bodyPr wrap="square">
              <a:spAutoFit/>
            </a:bodyPr>
            <a:lstStyle/>
            <a:p>
              <a:r>
                <a:rPr lang="fr-FR" sz="2400" dirty="0"/>
                <a:t>Technologies quantiques</a:t>
              </a:r>
            </a:p>
          </p:txBody>
        </p:sp>
        <p:pic>
          <p:nvPicPr>
            <p:cNvPr id="37" name="Graphique 36" descr="Jouer contour">
              <a:extLst>
                <a:ext uri="{FF2B5EF4-FFF2-40B4-BE49-F238E27FC236}">
                  <a16:creationId xmlns:a16="http://schemas.microsoft.com/office/drawing/2014/main" id="{A9DE629B-4140-4B32-9D75-5AE1AC360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0241" y="3293928"/>
              <a:ext cx="466725" cy="466725"/>
            </a:xfrm>
            <a:prstGeom prst="rect">
              <a:avLst/>
            </a:prstGeom>
          </p:spPr>
        </p:pic>
      </p:grpSp>
      <p:grpSp>
        <p:nvGrpSpPr>
          <p:cNvPr id="2" name="Groupe 1">
            <a:extLst>
              <a:ext uri="{FF2B5EF4-FFF2-40B4-BE49-F238E27FC236}">
                <a16:creationId xmlns:a16="http://schemas.microsoft.com/office/drawing/2014/main" id="{C3968136-BCBB-43F6-AB1C-73C2265DADDE}"/>
              </a:ext>
            </a:extLst>
          </p:cNvPr>
          <p:cNvGrpSpPr/>
          <p:nvPr/>
        </p:nvGrpSpPr>
        <p:grpSpPr>
          <a:xfrm>
            <a:off x="5072339" y="1134737"/>
            <a:ext cx="6569075" cy="513576"/>
            <a:chOff x="5795088" y="1677705"/>
            <a:chExt cx="6569075" cy="513576"/>
          </a:xfrm>
        </p:grpSpPr>
        <p:sp>
          <p:nvSpPr>
            <p:cNvPr id="35" name="ZoneTexte 34">
              <a:extLst>
                <a:ext uri="{FF2B5EF4-FFF2-40B4-BE49-F238E27FC236}">
                  <a16:creationId xmlns:a16="http://schemas.microsoft.com/office/drawing/2014/main" id="{A750DF66-0FE8-48BD-AA03-E3A8A62169A1}"/>
                </a:ext>
              </a:extLst>
            </p:cNvPr>
            <p:cNvSpPr txBox="1"/>
            <p:nvPr/>
          </p:nvSpPr>
          <p:spPr>
            <a:xfrm>
              <a:off x="6261813" y="1677705"/>
              <a:ext cx="6102350" cy="461665"/>
            </a:xfrm>
            <a:prstGeom prst="rect">
              <a:avLst/>
            </a:prstGeom>
            <a:noFill/>
          </p:spPr>
          <p:txBody>
            <a:bodyPr wrap="square">
              <a:spAutoFit/>
            </a:bodyPr>
            <a:lstStyle/>
            <a:p>
              <a:r>
                <a:rPr lang="fr-FR" sz="2400" dirty="0"/>
                <a:t>Technologies photoniques</a:t>
              </a:r>
            </a:p>
          </p:txBody>
        </p:sp>
        <p:pic>
          <p:nvPicPr>
            <p:cNvPr id="38" name="Graphique 37" descr="Jouer contour">
              <a:extLst>
                <a:ext uri="{FF2B5EF4-FFF2-40B4-BE49-F238E27FC236}">
                  <a16:creationId xmlns:a16="http://schemas.microsoft.com/office/drawing/2014/main" id="{241C6E92-5872-43FC-95F8-7A3A52964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5088" y="1724556"/>
              <a:ext cx="466725" cy="466725"/>
            </a:xfrm>
            <a:prstGeom prst="rect">
              <a:avLst/>
            </a:prstGeom>
          </p:spPr>
        </p:pic>
      </p:grpSp>
      <p:sp>
        <p:nvSpPr>
          <p:cNvPr id="40" name="ZoneTexte 39">
            <a:extLst>
              <a:ext uri="{FF2B5EF4-FFF2-40B4-BE49-F238E27FC236}">
                <a16:creationId xmlns:a16="http://schemas.microsoft.com/office/drawing/2014/main" id="{42D710E2-86A1-4E08-9B7C-AD89EC954DC4}"/>
              </a:ext>
            </a:extLst>
          </p:cNvPr>
          <p:cNvSpPr txBox="1"/>
          <p:nvPr/>
        </p:nvSpPr>
        <p:spPr>
          <a:xfrm>
            <a:off x="913795" y="3104062"/>
            <a:ext cx="3530796" cy="2062103"/>
          </a:xfrm>
          <a:prstGeom prst="rect">
            <a:avLst/>
          </a:prstGeom>
          <a:noFill/>
        </p:spPr>
        <p:txBody>
          <a:bodyPr wrap="square">
            <a:spAutoFit/>
          </a:bodyPr>
          <a:lstStyle/>
          <a:p>
            <a:r>
              <a:rPr lang="fr-FR" sz="3200" b="0" i="0" dirty="0" err="1">
                <a:solidFill>
                  <a:srgbClr val="FFFFFF"/>
                </a:solidFill>
                <a:effectLst/>
                <a:latin typeface="+mj-lt"/>
              </a:rPr>
              <a:t>InnoTechs</a:t>
            </a:r>
            <a:r>
              <a:rPr lang="fr-FR" sz="3200" b="0" i="0" dirty="0">
                <a:solidFill>
                  <a:srgbClr val="FFFFFF"/>
                </a:solidFill>
                <a:effectLst/>
                <a:latin typeface="+mj-lt"/>
              </a:rPr>
              <a:t> est au cœur de l'Innovation depuis 1901</a:t>
            </a:r>
            <a:endParaRPr lang="fr-FR" sz="3200" dirty="0">
              <a:latin typeface="+mj-lt"/>
            </a:endParaRPr>
          </a:p>
        </p:txBody>
      </p:sp>
      <p:cxnSp>
        <p:nvCxnSpPr>
          <p:cNvPr id="44" name="Connecteur droit 43">
            <a:extLst>
              <a:ext uri="{FF2B5EF4-FFF2-40B4-BE49-F238E27FC236}">
                <a16:creationId xmlns:a16="http://schemas.microsoft.com/office/drawing/2014/main" id="{BD85E170-ECBE-4C83-886E-9AC1427521CF}"/>
              </a:ext>
            </a:extLst>
          </p:cNvPr>
          <p:cNvCxnSpPr>
            <a:cxnSpLocks/>
          </p:cNvCxnSpPr>
          <p:nvPr/>
        </p:nvCxnSpPr>
        <p:spPr>
          <a:xfrm>
            <a:off x="4785852" y="732027"/>
            <a:ext cx="0" cy="5588000"/>
          </a:xfrm>
          <a:prstGeom prst="line">
            <a:avLst/>
          </a:prstGeom>
          <a:ln>
            <a:solidFill>
              <a:srgbClr val="960600"/>
            </a:solidFill>
          </a:ln>
        </p:spPr>
        <p:style>
          <a:lnRef idx="1">
            <a:schemeClr val="accent1"/>
          </a:lnRef>
          <a:fillRef idx="0">
            <a:schemeClr val="accent1"/>
          </a:fillRef>
          <a:effectRef idx="0">
            <a:schemeClr val="accent1"/>
          </a:effectRef>
          <a:fontRef idx="minor">
            <a:schemeClr val="tx1"/>
          </a:fontRef>
        </p:style>
      </p:cxnSp>
      <p:pic>
        <p:nvPicPr>
          <p:cNvPr id="16" name="Espace réservé du contenu 12" descr="Une image contenant texte, périphérique&#10;&#10;Description générée automatiquement">
            <a:extLst>
              <a:ext uri="{FF2B5EF4-FFF2-40B4-BE49-F238E27FC236}">
                <a16:creationId xmlns:a16="http://schemas.microsoft.com/office/drawing/2014/main" id="{1E82A089-1D4F-44EF-A60C-128C51DCF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82" y="219587"/>
            <a:ext cx="1171793" cy="1439074"/>
          </a:xfrm>
          <a:prstGeom prst="rect">
            <a:avLst/>
          </a:prstGeom>
          <a:effectLst>
            <a:outerShdw blurRad="38100" dist="25400" dir="4440000">
              <a:srgbClr val="000000">
                <a:alpha val="36000"/>
              </a:srgbClr>
            </a:outerShdw>
          </a:effectLst>
        </p:spPr>
      </p:pic>
      <p:sp>
        <p:nvSpPr>
          <p:cNvPr id="17" name="Titre 1">
            <a:extLst>
              <a:ext uri="{FF2B5EF4-FFF2-40B4-BE49-F238E27FC236}">
                <a16:creationId xmlns:a16="http://schemas.microsoft.com/office/drawing/2014/main" id="{9DF90894-2D4B-4713-AE76-D805D2F6EEBF}"/>
              </a:ext>
            </a:extLst>
          </p:cNvPr>
          <p:cNvSpPr txBox="1">
            <a:spLocks/>
          </p:cNvSpPr>
          <p:nvPr/>
        </p:nvSpPr>
        <p:spPr>
          <a:xfrm>
            <a:off x="1728157" y="397388"/>
            <a:ext cx="2450438" cy="109711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Présentation </a:t>
            </a:r>
            <a:br>
              <a:rPr lang="fr-FR" sz="3200" dirty="0"/>
            </a:br>
            <a:r>
              <a:rPr lang="fr-FR" sz="3200" dirty="0" err="1"/>
              <a:t>Innotechs</a:t>
            </a:r>
            <a:endParaRPr lang="fr-FR" sz="3200" dirty="0"/>
          </a:p>
        </p:txBody>
      </p:sp>
      <p:sp>
        <p:nvSpPr>
          <p:cNvPr id="20" name="ZoneTexte 19">
            <a:extLst>
              <a:ext uri="{FF2B5EF4-FFF2-40B4-BE49-F238E27FC236}">
                <a16:creationId xmlns:a16="http://schemas.microsoft.com/office/drawing/2014/main" id="{B4E9F49E-3D7A-4ACE-ACEB-994B17B556BE}"/>
              </a:ext>
            </a:extLst>
          </p:cNvPr>
          <p:cNvSpPr txBox="1"/>
          <p:nvPr/>
        </p:nvSpPr>
        <p:spPr>
          <a:xfrm>
            <a:off x="5497993" y="1668833"/>
            <a:ext cx="6406007" cy="830997"/>
          </a:xfrm>
          <a:prstGeom prst="rect">
            <a:avLst/>
          </a:prstGeom>
          <a:noFill/>
        </p:spPr>
        <p:txBody>
          <a:bodyPr wrap="square">
            <a:spAutoFit/>
          </a:bodyPr>
          <a:lstStyle/>
          <a:p>
            <a:pPr algn="just"/>
            <a:r>
              <a:rPr lang="fr-FR" sz="1200" dirty="0"/>
              <a:t>Nos développements dans l’infrarouge moyen ont révolutionné la détection micromoléculaire des organismes vivants. Premier acteur convaincu du potentiel de la photonique, nous sommes leaders sur les nanoparticules fluorescentes, les structures bioniques en cristaux liquides et les capteurs à balayage nanométrique.</a:t>
            </a:r>
          </a:p>
        </p:txBody>
      </p:sp>
      <p:sp>
        <p:nvSpPr>
          <p:cNvPr id="25" name="ZoneTexte 24">
            <a:extLst>
              <a:ext uri="{FF2B5EF4-FFF2-40B4-BE49-F238E27FC236}">
                <a16:creationId xmlns:a16="http://schemas.microsoft.com/office/drawing/2014/main" id="{28589012-F0F4-467B-965A-19646B232BE1}"/>
              </a:ext>
            </a:extLst>
          </p:cNvPr>
          <p:cNvSpPr txBox="1"/>
          <p:nvPr/>
        </p:nvSpPr>
        <p:spPr>
          <a:xfrm>
            <a:off x="5538244" y="3387630"/>
            <a:ext cx="5258695" cy="830997"/>
          </a:xfrm>
          <a:prstGeom prst="rect">
            <a:avLst/>
          </a:prstGeom>
          <a:noFill/>
        </p:spPr>
        <p:txBody>
          <a:bodyPr wrap="square">
            <a:spAutoFit/>
          </a:bodyPr>
          <a:lstStyle/>
          <a:p>
            <a:pPr algn="just"/>
            <a:r>
              <a:rPr lang="fr-FR" sz="1200" dirty="0"/>
              <a:t>Notre programme de recherche baptisé « Back to the </a:t>
            </a:r>
            <a:r>
              <a:rPr lang="fr-FR" sz="1200" dirty="0" err="1"/>
              <a:t>Quantic</a:t>
            </a:r>
            <a:r>
              <a:rPr lang="fr-FR" sz="1200" dirty="0"/>
              <a:t> Past » développe des moteurs de calcul quantique uniques et exceptionnellement puissants. Ces moteurs offrent une capacité de calcul inégalée : </a:t>
            </a:r>
            <a:r>
              <a:rPr lang="fr-FR" sz="1200" dirty="0" err="1"/>
              <a:t>Innotechs</a:t>
            </a:r>
            <a:r>
              <a:rPr lang="fr-FR" sz="1200" dirty="0"/>
              <a:t> amène l’humanité dans l’ère quantique et s’apprête à transformer profondément notre société.</a:t>
            </a:r>
          </a:p>
        </p:txBody>
      </p:sp>
      <p:sp>
        <p:nvSpPr>
          <p:cNvPr id="30" name="ZoneTexte 29">
            <a:extLst>
              <a:ext uri="{FF2B5EF4-FFF2-40B4-BE49-F238E27FC236}">
                <a16:creationId xmlns:a16="http://schemas.microsoft.com/office/drawing/2014/main" id="{3F71CE96-125F-41FD-81BA-FB33A91540B7}"/>
              </a:ext>
            </a:extLst>
          </p:cNvPr>
          <p:cNvSpPr txBox="1"/>
          <p:nvPr/>
        </p:nvSpPr>
        <p:spPr>
          <a:xfrm>
            <a:off x="5538246" y="5210064"/>
            <a:ext cx="3507432" cy="1200329"/>
          </a:xfrm>
          <a:prstGeom prst="rect">
            <a:avLst/>
          </a:prstGeom>
          <a:noFill/>
        </p:spPr>
        <p:txBody>
          <a:bodyPr wrap="square">
            <a:spAutoFit/>
          </a:bodyPr>
          <a:lstStyle/>
          <a:p>
            <a:pPr algn="just"/>
            <a:r>
              <a:rPr lang="fr-FR" sz="1200" dirty="0"/>
              <a:t>Nous nous démarquons par notre technologie d’ « Intelligence Supérieure et Artificielle ». Nos développements et machines seront dotés de capacités surhumaines conduisant à remplacer l’Homme dans toutes ses activités quotidiennes dans un avenir proche. </a:t>
            </a:r>
          </a:p>
        </p:txBody>
      </p:sp>
    </p:spTree>
    <p:extLst>
      <p:ext uri="{BB962C8B-B14F-4D97-AF65-F5344CB8AC3E}">
        <p14:creationId xmlns:p14="http://schemas.microsoft.com/office/powerpoint/2010/main" val="49030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9C755A04-C309-4253-98FF-2AC86AD1D8BE}"/>
              </a:ext>
            </a:extLst>
          </p:cNvPr>
          <p:cNvSpPr/>
          <p:nvPr/>
        </p:nvSpPr>
        <p:spPr>
          <a:xfrm>
            <a:off x="281862" y="473074"/>
            <a:ext cx="6548146" cy="5911851"/>
          </a:xfrm>
          <a:prstGeom prst="roundRect">
            <a:avLst/>
          </a:prstGeom>
          <a:solidFill>
            <a:srgbClr val="DDDDDD">
              <a:alpha val="16078"/>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658EB7B-95B5-4CE9-8B8D-A7AB2C8A45CE}"/>
              </a:ext>
            </a:extLst>
          </p:cNvPr>
          <p:cNvSpPr>
            <a:spLocks noGrp="1"/>
          </p:cNvSpPr>
          <p:nvPr>
            <p:ph type="body" sz="half" idx="2"/>
          </p:nvPr>
        </p:nvSpPr>
        <p:spPr>
          <a:xfrm>
            <a:off x="7330905" y="2889992"/>
            <a:ext cx="3529781" cy="3157913"/>
          </a:xfrm>
        </p:spPr>
        <p:txBody>
          <a:bodyPr/>
          <a:lstStyle/>
          <a:p>
            <a:r>
              <a:rPr lang="fr-FR" dirty="0"/>
              <a:t>Création de gaz quantique à basse température. </a:t>
            </a:r>
          </a:p>
          <a:p>
            <a:r>
              <a:rPr lang="fr-FR" dirty="0"/>
              <a:t>Découvert en 1924 par les chercheurs Bose et Einstein.</a:t>
            </a:r>
          </a:p>
          <a:p>
            <a:r>
              <a:rPr lang="fr-FR" dirty="0"/>
              <a:t>En 1995, </a:t>
            </a:r>
            <a:r>
              <a:rPr lang="fr-FR" dirty="0" err="1"/>
              <a:t>Wieman</a:t>
            </a:r>
            <a:r>
              <a:rPr lang="fr-FR" dirty="0"/>
              <a:t>, Cornell et </a:t>
            </a:r>
            <a:r>
              <a:rPr lang="fr-FR" dirty="0" err="1"/>
              <a:t>Ketterle</a:t>
            </a:r>
            <a:r>
              <a:rPr lang="fr-FR" dirty="0"/>
              <a:t> ont obtenu pour la première fois un condensat de Bose.</a:t>
            </a:r>
          </a:p>
        </p:txBody>
      </p:sp>
      <p:pic>
        <p:nvPicPr>
          <p:cNvPr id="5" name="Espace réservé du contenu 12" descr="Une image contenant texte, périphérique&#10;&#10;Description générée automatiquement">
            <a:extLst>
              <a:ext uri="{FF2B5EF4-FFF2-40B4-BE49-F238E27FC236}">
                <a16:creationId xmlns:a16="http://schemas.microsoft.com/office/drawing/2014/main" id="{FB26DCD9-5829-4B32-A2E5-68A2D3B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43" y="852352"/>
            <a:ext cx="1251287" cy="1536700"/>
          </a:xfrm>
          <a:prstGeom prst="rect">
            <a:avLst/>
          </a:prstGeom>
          <a:effectLst>
            <a:outerShdw blurRad="38100" dist="25400" dir="4440000">
              <a:srgbClr val="000000">
                <a:alpha val="36000"/>
              </a:srgbClr>
            </a:outerShdw>
          </a:effectLst>
        </p:spPr>
      </p:pic>
      <p:sp>
        <p:nvSpPr>
          <p:cNvPr id="6" name="Titre 1">
            <a:extLst>
              <a:ext uri="{FF2B5EF4-FFF2-40B4-BE49-F238E27FC236}">
                <a16:creationId xmlns:a16="http://schemas.microsoft.com/office/drawing/2014/main" id="{AAEA5D1C-A75B-49B6-80D9-7835CA78A479}"/>
              </a:ext>
            </a:extLst>
          </p:cNvPr>
          <p:cNvSpPr>
            <a:spLocks noGrp="1"/>
          </p:cNvSpPr>
          <p:nvPr>
            <p:ph type="title"/>
          </p:nvPr>
        </p:nvSpPr>
        <p:spPr>
          <a:xfrm>
            <a:off x="7403690" y="1399315"/>
            <a:ext cx="2683382" cy="1181099"/>
          </a:xfrm>
        </p:spPr>
        <p:txBody>
          <a:bodyPr>
            <a:normAutofit fontScale="90000"/>
          </a:bodyPr>
          <a:lstStyle/>
          <a:p>
            <a:pPr algn="l"/>
            <a:r>
              <a:rPr lang="fr-FR" sz="3200" dirty="0"/>
              <a:t>Présentation du générateur quantique QuantomBor_2</a:t>
            </a:r>
          </a:p>
        </p:txBody>
      </p:sp>
      <p:pic>
        <p:nvPicPr>
          <p:cNvPr id="8" name="Image 7" descr="Une image contenant intérieur, engin, matériel&#10;&#10;Description générée automatiquement">
            <a:extLst>
              <a:ext uri="{FF2B5EF4-FFF2-40B4-BE49-F238E27FC236}">
                <a16:creationId xmlns:a16="http://schemas.microsoft.com/office/drawing/2014/main" id="{301E0D0E-71A5-40E6-ABE6-EE05B0C74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76" y="1193879"/>
            <a:ext cx="5960317" cy="4470239"/>
          </a:xfrm>
          <a:prstGeom prst="rect">
            <a:avLst/>
          </a:prstGeom>
        </p:spPr>
      </p:pic>
    </p:spTree>
    <p:extLst>
      <p:ext uri="{BB962C8B-B14F-4D97-AF65-F5344CB8AC3E}">
        <p14:creationId xmlns:p14="http://schemas.microsoft.com/office/powerpoint/2010/main" val="38432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moniteur, écran, plusieurs&#10;&#10;Description générée automatiquement">
            <a:extLst>
              <a:ext uri="{FF2B5EF4-FFF2-40B4-BE49-F238E27FC236}">
                <a16:creationId xmlns:a16="http://schemas.microsoft.com/office/drawing/2014/main" id="{0C24E9BC-D75C-4819-BA31-6209AE61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99" y="1164623"/>
            <a:ext cx="6970607" cy="4680643"/>
          </a:xfrm>
          <a:prstGeom prst="rect">
            <a:avLst/>
          </a:prstGeom>
        </p:spPr>
      </p:pic>
      <p:pic>
        <p:nvPicPr>
          <p:cNvPr id="2" name="Espace réservé du contenu 12" descr="Une image contenant texte, périphérique&#10;&#10;Description générée automatiquement">
            <a:extLst>
              <a:ext uri="{FF2B5EF4-FFF2-40B4-BE49-F238E27FC236}">
                <a16:creationId xmlns:a16="http://schemas.microsoft.com/office/drawing/2014/main" id="{1BE4DFBF-BA90-4B55-8D51-C7D19E5E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0" y="93676"/>
            <a:ext cx="1171793" cy="1439074"/>
          </a:xfrm>
          <a:prstGeom prst="rect">
            <a:avLst/>
          </a:prstGeom>
          <a:effectLst>
            <a:outerShdw blurRad="38100" dist="25400" dir="4440000">
              <a:srgbClr val="000000">
                <a:alpha val="36000"/>
              </a:srgbClr>
            </a:outerShdw>
          </a:effectLst>
        </p:spPr>
      </p:pic>
      <p:sp>
        <p:nvSpPr>
          <p:cNvPr id="3" name="Titre 1">
            <a:extLst>
              <a:ext uri="{FF2B5EF4-FFF2-40B4-BE49-F238E27FC236}">
                <a16:creationId xmlns:a16="http://schemas.microsoft.com/office/drawing/2014/main" id="{3D5F96A6-BC8B-4683-9414-80EE3482A1FB}"/>
              </a:ext>
            </a:extLst>
          </p:cNvPr>
          <p:cNvSpPr txBox="1">
            <a:spLocks/>
          </p:cNvSpPr>
          <p:nvPr/>
        </p:nvSpPr>
        <p:spPr>
          <a:xfrm>
            <a:off x="2107281" y="373233"/>
            <a:ext cx="8270096" cy="1024059"/>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2400" dirty="0"/>
              <a:t>Présentation du Système numérique de contrôle industriel</a:t>
            </a:r>
          </a:p>
        </p:txBody>
      </p:sp>
      <p:sp>
        <p:nvSpPr>
          <p:cNvPr id="6" name="Ellipse 5">
            <a:extLst>
              <a:ext uri="{FF2B5EF4-FFF2-40B4-BE49-F238E27FC236}">
                <a16:creationId xmlns:a16="http://schemas.microsoft.com/office/drawing/2014/main" id="{AE9858E6-8C78-4123-97DD-56FA425908AA}"/>
              </a:ext>
            </a:extLst>
          </p:cNvPr>
          <p:cNvSpPr/>
          <p:nvPr/>
        </p:nvSpPr>
        <p:spPr>
          <a:xfrm>
            <a:off x="7985974" y="350494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4007683-8D1D-4103-8D6A-ADA1568CC5A8}"/>
              </a:ext>
            </a:extLst>
          </p:cNvPr>
          <p:cNvSpPr/>
          <p:nvPr/>
        </p:nvSpPr>
        <p:spPr>
          <a:xfrm>
            <a:off x="2687263" y="4072865"/>
            <a:ext cx="1231594" cy="615820"/>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4197750-882B-405F-B4FE-1C6AD0AE9F8B}"/>
              </a:ext>
            </a:extLst>
          </p:cNvPr>
          <p:cNvSpPr/>
          <p:nvPr/>
        </p:nvSpPr>
        <p:spPr>
          <a:xfrm>
            <a:off x="6678659" y="402242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A509130-F192-48AE-8BAB-C00429F0BD9C}"/>
              </a:ext>
            </a:extLst>
          </p:cNvPr>
          <p:cNvSpPr/>
          <p:nvPr/>
        </p:nvSpPr>
        <p:spPr>
          <a:xfrm>
            <a:off x="4513108" y="4034249"/>
            <a:ext cx="1617103"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86D9C128-0D05-474C-9A00-18253EB7FBDC}"/>
              </a:ext>
            </a:extLst>
          </p:cNvPr>
          <p:cNvCxnSpPr>
            <a:cxnSpLocks/>
            <a:stCxn id="26" idx="1"/>
            <a:endCxn id="6" idx="6"/>
          </p:cNvCxnSpPr>
          <p:nvPr/>
        </p:nvCxnSpPr>
        <p:spPr>
          <a:xfrm flipH="1">
            <a:off x="9217568" y="3441313"/>
            <a:ext cx="632448" cy="421982"/>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123C34-DB56-4A8D-BAC0-2CA38CB51985}"/>
              </a:ext>
            </a:extLst>
          </p:cNvPr>
          <p:cNvCxnSpPr>
            <a:cxnSpLocks/>
            <a:stCxn id="37" idx="2"/>
            <a:endCxn id="7" idx="2"/>
          </p:cNvCxnSpPr>
          <p:nvPr/>
        </p:nvCxnSpPr>
        <p:spPr>
          <a:xfrm>
            <a:off x="1345164" y="3710638"/>
            <a:ext cx="1342099" cy="670137"/>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62E99DF-0DAD-4397-BA47-B33F4AED003E}"/>
              </a:ext>
            </a:extLst>
          </p:cNvPr>
          <p:cNvCxnSpPr>
            <a:cxnSpLocks/>
            <a:stCxn id="35" idx="0"/>
            <a:endCxn id="9" idx="3"/>
          </p:cNvCxnSpPr>
          <p:nvPr/>
        </p:nvCxnSpPr>
        <p:spPr>
          <a:xfrm flipV="1">
            <a:off x="1211506" y="4645992"/>
            <a:ext cx="3538421" cy="1047386"/>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534E743-6C2F-4584-84BD-471736F2A92B}"/>
              </a:ext>
            </a:extLst>
          </p:cNvPr>
          <p:cNvCxnSpPr>
            <a:cxnSpLocks/>
            <a:stCxn id="33" idx="1"/>
            <a:endCxn id="8" idx="5"/>
          </p:cNvCxnSpPr>
          <p:nvPr/>
        </p:nvCxnSpPr>
        <p:spPr>
          <a:xfrm flipH="1" flipV="1">
            <a:off x="7729890" y="4634167"/>
            <a:ext cx="2034595" cy="781031"/>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6954D0-B484-4163-A5EF-4C090E3A7934}"/>
              </a:ext>
            </a:extLst>
          </p:cNvPr>
          <p:cNvSpPr/>
          <p:nvPr/>
        </p:nvSpPr>
        <p:spPr>
          <a:xfrm>
            <a:off x="3461657" y="1352939"/>
            <a:ext cx="1051451" cy="25192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B6B6E8A4-D445-4994-92EF-5C4DCF098604}"/>
              </a:ext>
            </a:extLst>
          </p:cNvPr>
          <p:cNvSpPr/>
          <p:nvPr/>
        </p:nvSpPr>
        <p:spPr>
          <a:xfrm>
            <a:off x="9850016" y="2926446"/>
            <a:ext cx="1993641" cy="1029734"/>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Contrôle d’accès pour modification des paramètres physiques du générateur</a:t>
            </a:r>
          </a:p>
        </p:txBody>
      </p:sp>
      <p:sp>
        <p:nvSpPr>
          <p:cNvPr id="33" name="Rectangle : coins arrondis 32">
            <a:extLst>
              <a:ext uri="{FF2B5EF4-FFF2-40B4-BE49-F238E27FC236}">
                <a16:creationId xmlns:a16="http://schemas.microsoft.com/office/drawing/2014/main" id="{B4B08297-78B9-4BFB-B3BA-44D909C2A726}"/>
              </a:ext>
            </a:extLst>
          </p:cNvPr>
          <p:cNvSpPr/>
          <p:nvPr/>
        </p:nvSpPr>
        <p:spPr>
          <a:xfrm>
            <a:off x="9764485" y="5061074"/>
            <a:ext cx="1993641" cy="708248"/>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Température du générateur </a:t>
            </a:r>
          </a:p>
        </p:txBody>
      </p:sp>
      <p:sp>
        <p:nvSpPr>
          <p:cNvPr id="35" name="Rectangle : coins arrondis 34">
            <a:extLst>
              <a:ext uri="{FF2B5EF4-FFF2-40B4-BE49-F238E27FC236}">
                <a16:creationId xmlns:a16="http://schemas.microsoft.com/office/drawing/2014/main" id="{4C7F8ADF-8D73-4071-AF06-64963FFED5D5}"/>
              </a:ext>
            </a:extLst>
          </p:cNvPr>
          <p:cNvSpPr/>
          <p:nvPr/>
        </p:nvSpPr>
        <p:spPr>
          <a:xfrm>
            <a:off x="214685" y="5693378"/>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Contrôle des mesures physiques du générateur</a:t>
            </a:r>
          </a:p>
        </p:txBody>
      </p:sp>
      <p:sp>
        <p:nvSpPr>
          <p:cNvPr id="37" name="Rectangle : coins arrondis 36">
            <a:extLst>
              <a:ext uri="{FF2B5EF4-FFF2-40B4-BE49-F238E27FC236}">
                <a16:creationId xmlns:a16="http://schemas.microsoft.com/office/drawing/2014/main" id="{FBC2FBF4-A50C-461E-BBF3-144FFBC9CFEE}"/>
              </a:ext>
            </a:extLst>
          </p:cNvPr>
          <p:cNvSpPr/>
          <p:nvPr/>
        </p:nvSpPr>
        <p:spPr>
          <a:xfrm>
            <a:off x="348343" y="2926446"/>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Charge électrique du générateur</a:t>
            </a:r>
          </a:p>
        </p:txBody>
      </p:sp>
    </p:spTree>
    <p:extLst>
      <p:ext uri="{BB962C8B-B14F-4D97-AF65-F5344CB8AC3E}">
        <p14:creationId xmlns:p14="http://schemas.microsoft.com/office/powerpoint/2010/main" val="24144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0650" y="1"/>
            <a:ext cx="4966697" cy="6858000"/>
          </a:xfrm>
          <a:prstGeom prst="rect">
            <a:avLst/>
          </a:prstGeom>
        </p:spPr>
      </p:pic>
      <p:pic>
        <p:nvPicPr>
          <p:cNvPr id="2" name="Image 1">
            <a:extLst>
              <a:ext uri="{FF2B5EF4-FFF2-40B4-BE49-F238E27FC236}">
                <a16:creationId xmlns:a16="http://schemas.microsoft.com/office/drawing/2014/main" id="{B6783E32-DCA8-472C-B677-DCF3F14F105D}"/>
              </a:ext>
            </a:extLst>
          </p:cNvPr>
          <p:cNvPicPr>
            <a:picLocks noChangeAspect="1"/>
          </p:cNvPicPr>
          <p:nvPr/>
        </p:nvPicPr>
        <p:blipFill rotWithShape="1">
          <a:blip r:embed="rId4">
            <a:extLst>
              <a:ext uri="{28A0092B-C50C-407E-A947-70E740481C1C}">
                <a14:useLocalDpi xmlns:a14="http://schemas.microsoft.com/office/drawing/2010/main" val="0"/>
              </a:ext>
            </a:extLst>
          </a:blip>
          <a:srcRect b="-3"/>
          <a:stretch/>
        </p:blipFill>
        <p:spPr>
          <a:xfrm>
            <a:off x="632815" y="643465"/>
            <a:ext cx="4003193" cy="5103372"/>
          </a:xfrm>
          <a:prstGeom prst="rect">
            <a:avLst/>
          </a:prstGeom>
        </p:spPr>
      </p:pic>
    </p:spTree>
    <p:extLst>
      <p:ext uri="{BB962C8B-B14F-4D97-AF65-F5344CB8AC3E}">
        <p14:creationId xmlns:p14="http://schemas.microsoft.com/office/powerpoint/2010/main" val="33114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296</Words>
  <Application>Microsoft Office PowerPoint</Application>
  <PresentationFormat>Grand écran</PresentationFormat>
  <Paragraphs>23</Paragraphs>
  <Slides>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Calisto MT</vt:lpstr>
      <vt:lpstr>Segoe UI</vt:lpstr>
      <vt:lpstr>Wingdings 2</vt:lpstr>
      <vt:lpstr>Ardoise</vt:lpstr>
      <vt:lpstr>Sortie du générateur quantique QuantomBor_2 et présentation de son système numérique de contrôle TearUpTheSpace V2.3α</vt:lpstr>
      <vt:lpstr>Présentation PowerPoint</vt:lpstr>
      <vt:lpstr>Présentation du générateur quantique QuantomBor_2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Rascaille</dc:creator>
  <cp:lastModifiedBy/>
  <cp:revision>1</cp:revision>
  <dcterms:created xsi:type="dcterms:W3CDTF">2021-11-18T09:09:11Z</dcterms:created>
  <dcterms:modified xsi:type="dcterms:W3CDTF">2021-11-18T09:09:21Z</dcterms:modified>
</cp:coreProperties>
</file>