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88"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D6DF-AD49-41FB-90C5-D11766D225A2}" type="datetimeFigureOut">
              <a:rPr lang="fr-FR" smtClean="0"/>
              <a:t>15/05/2023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B1AE-46D6-44FD-882A-74C25CA01B0E}" type="slidenum">
              <a:rPr lang="fr-FR" smtClean="0"/>
              <a:t>‹N°›</a:t>
            </a:fld>
            <a:endParaRPr lang="fr-FR"/>
          </a:p>
        </p:txBody>
      </p:sp>
    </p:spTree>
    <p:extLst>
      <p:ext uri="{BB962C8B-B14F-4D97-AF65-F5344CB8AC3E}">
        <p14:creationId xmlns:p14="http://schemas.microsoft.com/office/powerpoint/2010/main" val="42048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marquos.ledau_riette@external.innotechs.e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3</a:t>
            </a:fld>
            <a:endParaRPr lang="fr-FR"/>
          </a:p>
        </p:txBody>
      </p:sp>
    </p:spTree>
    <p:extLst>
      <p:ext uri="{BB962C8B-B14F-4D97-AF65-F5344CB8AC3E}">
        <p14:creationId xmlns:p14="http://schemas.microsoft.com/office/powerpoint/2010/main" val="18770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a:effectLst/>
                <a:latin typeface="Calibri" panose="020F0502020204030204" pitchFamily="34" charset="0"/>
                <a:ea typeface="Calibri" panose="020F0502020204030204" pitchFamily="34" charset="0"/>
              </a:rPr>
              <a:t>Marquos </a:t>
            </a:r>
            <a:r>
              <a:rPr lang="es" sz="1800" dirty="0">
                <a:effectLst/>
                <a:latin typeface="Calibri" panose="020F0502020204030204" pitchFamily="34" charset="0"/>
                <a:ea typeface="Calibri" panose="020F0502020204030204" pitchFamily="34" charset="0"/>
              </a:rPr>
              <a:t>Ledau Riette ( </a:t>
            </a:r>
            <a:r>
              <a:rPr lang="es" sz="1800" u="sng" dirty="0">
                <a:solidFill>
                  <a:srgbClr val="0563C1"/>
                </a:solidFill>
                <a:effectLst/>
                <a:latin typeface="Calibri" panose="020F0502020204030204" pitchFamily="34" charset="0"/>
                <a:ea typeface="Calibri" panose="020F0502020204030204" pitchFamily="34" charset="0"/>
                <a:hlinkClick r:id="rId3"/>
              </a:rPr>
              <a:t>marquos.ledau_riette@external.innotechs.eu </a:t>
            </a:r>
            <a:r>
              <a:rPr lang="es" sz="1800" dirty="0">
                <a:effectLst/>
                <a:latin typeface="Calibri" panose="020F0502020204030204" pitchFamily="34" charset="0"/>
                <a:ea typeface="Calibri" panose="020F0502020204030204" pitchFamily="34" charset="0"/>
              </a:rPr>
              <a:t>): </a:t>
            </a:r>
            <a:r>
              <a:rPr lang="es" sz="1800" dirty="0">
                <a:solidFill>
                  <a:srgbClr val="0070C0"/>
                </a:solidFill>
                <a:effectLst/>
                <a:highlight>
                  <a:srgbClr val="C0C0C0"/>
                </a:highlight>
                <a:latin typeface="Calibri" panose="020F0502020204030204" pitchFamily="34" charset="0"/>
                <a:ea typeface="Calibri" panose="020F0502020204030204" pitchFamily="34" charset="0"/>
              </a:rPr>
              <a:t>@john.mackalagan@innotechs.eu </a:t>
            </a:r>
            <a:r>
              <a:rPr lang="es-ES" sz="1800" b="0" i="0" u="none" strike="noStrike" dirty="0">
                <a:solidFill>
                  <a:srgbClr val="000000"/>
                </a:solidFill>
                <a:effectLst/>
                <a:latin typeface="Calibri" panose="020F0502020204030204" pitchFamily="34" charset="0"/>
              </a:rPr>
              <a:t>He terminado de actualizar el procedimiento operativo =&gt; está aquí para validación : </a:t>
            </a:r>
            <a:r>
              <a:rPr lang="fr-FR" sz="1800" b="0" i="0" u="none" strike="noStrike" dirty="0">
                <a:solidFill>
                  <a:srgbClr val="000000"/>
                </a:solidFill>
                <a:effectLst/>
                <a:latin typeface="Calibri" panose="020F0502020204030204" pitchFamily="34" charset="0"/>
              </a:rPr>
              <a:t>https://tinyurl.com/4e4m7s5r</a:t>
            </a:r>
            <a:r>
              <a:rPr lang="fr-FR" dirty="0"/>
              <a:t> </a:t>
            </a:r>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4</a:t>
            </a:fld>
            <a:endParaRPr lang="fr-FR"/>
          </a:p>
        </p:txBody>
      </p:sp>
    </p:spTree>
    <p:extLst>
      <p:ext uri="{BB962C8B-B14F-4D97-AF65-F5344CB8AC3E}">
        <p14:creationId xmlns:p14="http://schemas.microsoft.com/office/powerpoint/2010/main" val="11170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15/05/2023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15/05/2023</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633"/>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6102" y="1426464"/>
            <a:ext cx="2732464"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591566" y="2478445"/>
            <a:ext cx="4352514" cy="2059912"/>
          </a:xfrm>
        </p:spPr>
        <p:txBody>
          <a:bodyPr anchor="b">
            <a:noAutofit/>
          </a:bodyPr>
          <a:lstStyle/>
          <a:p>
            <a:pPr>
              <a:lnSpc>
                <a:spcPct val="90000"/>
              </a:lnSpc>
            </a:pPr>
            <a:r>
              <a:rPr lang="es" sz="2800" dirty="0">
                <a:solidFill>
                  <a:srgbClr val="E3E3E3"/>
                </a:solidFill>
              </a:rPr>
              <a:t>Lanzamiento del generador cuántico QuantumBor_2 y presentación de su sistema de control digital </a:t>
            </a:r>
            <a:r>
              <a:rPr lang="es" sz="2800" dirty="0" err="1">
                <a:solidFill>
                  <a:srgbClr val="E3E3E3"/>
                </a:solidFill>
              </a:rPr>
              <a:t>TearUpTheSpace </a:t>
            </a:r>
            <a:r>
              <a:rPr lang="es" sz="2800" dirty="0">
                <a:solidFill>
                  <a:srgbClr val="E3E3E3"/>
                </a:solidFill>
              </a:rPr>
              <a:t>V2.3α</a:t>
            </a:r>
          </a:p>
        </p:txBody>
      </p:sp>
      <p:sp>
        <p:nvSpPr>
          <p:cNvPr id="13" name="ZoneTexte 12">
            <a:extLst>
              <a:ext uri="{FF2B5EF4-FFF2-40B4-BE49-F238E27FC236}">
                <a16:creationId xmlns:a16="http://schemas.microsoft.com/office/drawing/2014/main" id="{4B0CCC43-66D9-407E-B6A8-1BA1A798FB46}"/>
              </a:ext>
            </a:extLst>
          </p:cNvPr>
          <p:cNvSpPr txBox="1"/>
          <p:nvPr/>
        </p:nvSpPr>
        <p:spPr>
          <a:xfrm>
            <a:off x="2595774" y="5062889"/>
            <a:ext cx="6096000" cy="276999"/>
          </a:xfrm>
          <a:prstGeom prst="rect">
            <a:avLst/>
          </a:prstGeom>
          <a:noFill/>
        </p:spPr>
        <p:txBody>
          <a:bodyPr wrap="square">
            <a:spAutoFit/>
          </a:bodyPr>
          <a:lstStyle/>
          <a:p>
            <a:r>
              <a:rPr lang="es" sz="1200" dirty="0"/>
              <a:t>Discurso de John </a:t>
            </a:r>
            <a:r>
              <a:rPr lang="es" sz="1200" dirty="0" err="1"/>
              <a:t>MacKalagan </a:t>
            </a:r>
            <a:r>
              <a:rPr lang="es" sz="1200" dirty="0"/>
              <a:t>- Director de Innovación</a:t>
            </a:r>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2">
            <a:extLst>
              <a:ext uri="{FF2B5EF4-FFF2-40B4-BE49-F238E27FC236}">
                <a16:creationId xmlns:a16="http://schemas.microsoft.com/office/drawing/2014/main" id="{3BEC8047-6215-4502-9991-07D1C79EAFBD}"/>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s" sz="3200" dirty="0"/>
              <a:t>Nuestros sectores de actividad:</a:t>
            </a:r>
          </a:p>
        </p:txBody>
      </p:sp>
      <p:grpSp>
        <p:nvGrpSpPr>
          <p:cNvPr id="10" name="Groupe 9">
            <a:extLst>
              <a:ext uri="{FF2B5EF4-FFF2-40B4-BE49-F238E27FC236}">
                <a16:creationId xmlns:a16="http://schemas.microsoft.com/office/drawing/2014/main" id="{6DEC35CF-174E-460F-A370-DF4780DF5E81}"/>
              </a:ext>
            </a:extLst>
          </p:cNvPr>
          <p:cNvGrpSpPr/>
          <p:nvPr/>
        </p:nvGrpSpPr>
        <p:grpSpPr>
          <a:xfrm>
            <a:off x="5098732" y="4729716"/>
            <a:ext cx="6552023" cy="482151"/>
            <a:chOff x="5296634" y="5146581"/>
            <a:chExt cx="6552023" cy="482151"/>
          </a:xfrm>
        </p:grpSpPr>
        <p:pic>
          <p:nvPicPr>
            <p:cNvPr id="29" name="Graphique 28" descr="Jouer contour">
              <a:extLst>
                <a:ext uri="{FF2B5EF4-FFF2-40B4-BE49-F238E27FC236}">
                  <a16:creationId xmlns:a16="http://schemas.microsoft.com/office/drawing/2014/main" id="{7C82F61C-D2D7-46D1-B727-CB45145A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4" y="5162007"/>
              <a:ext cx="466725" cy="466725"/>
            </a:xfrm>
            <a:prstGeom prst="rect">
              <a:avLst/>
            </a:prstGeom>
          </p:spPr>
        </p:pic>
        <p:sp>
          <p:nvSpPr>
            <p:cNvPr id="31" name="ZoneTexte 30">
              <a:extLst>
                <a:ext uri="{FF2B5EF4-FFF2-40B4-BE49-F238E27FC236}">
                  <a16:creationId xmlns:a16="http://schemas.microsoft.com/office/drawing/2014/main" id="{DF92099B-6F35-4479-BC7A-E93C02BDC4A2}"/>
                </a:ext>
              </a:extLst>
            </p:cNvPr>
            <p:cNvSpPr txBox="1"/>
            <p:nvPr/>
          </p:nvSpPr>
          <p:spPr>
            <a:xfrm>
              <a:off x="5746307" y="5146581"/>
              <a:ext cx="6102350" cy="461665"/>
            </a:xfrm>
            <a:prstGeom prst="rect">
              <a:avLst/>
            </a:prstGeom>
            <a:noFill/>
          </p:spPr>
          <p:txBody>
            <a:bodyPr wrap="square">
              <a:spAutoFit/>
            </a:bodyPr>
            <a:lstStyle/>
            <a:p>
              <a:r>
                <a:rPr lang="es" sz="2400" dirty="0"/>
                <a:t>Inteligencia artificial</a:t>
              </a:r>
            </a:p>
          </p:txBody>
        </p:sp>
      </p:grpSp>
      <p:grpSp>
        <p:nvGrpSpPr>
          <p:cNvPr id="5" name="Groupe 4">
            <a:extLst>
              <a:ext uri="{FF2B5EF4-FFF2-40B4-BE49-F238E27FC236}">
                <a16:creationId xmlns:a16="http://schemas.microsoft.com/office/drawing/2014/main" id="{11D59FD0-06DD-4D69-B705-BEC908A96166}"/>
              </a:ext>
            </a:extLst>
          </p:cNvPr>
          <p:cNvGrpSpPr/>
          <p:nvPr/>
        </p:nvGrpSpPr>
        <p:grpSpPr>
          <a:xfrm>
            <a:off x="5072339" y="2821915"/>
            <a:ext cx="5724605" cy="521873"/>
            <a:chOff x="5270241" y="3238780"/>
            <a:chExt cx="5724605" cy="521873"/>
          </a:xfrm>
        </p:grpSpPr>
        <p:sp>
          <p:nvSpPr>
            <p:cNvPr id="33" name="ZoneTexte 32">
              <a:extLst>
                <a:ext uri="{FF2B5EF4-FFF2-40B4-BE49-F238E27FC236}">
                  <a16:creationId xmlns:a16="http://schemas.microsoft.com/office/drawing/2014/main" id="{34AFEC50-0D28-47C8-84FB-F412E0D8D9B0}"/>
                </a:ext>
              </a:extLst>
            </p:cNvPr>
            <p:cNvSpPr txBox="1"/>
            <p:nvPr/>
          </p:nvSpPr>
          <p:spPr>
            <a:xfrm>
              <a:off x="5746307" y="3238780"/>
              <a:ext cx="5248539" cy="461665"/>
            </a:xfrm>
            <a:prstGeom prst="rect">
              <a:avLst/>
            </a:prstGeom>
            <a:noFill/>
          </p:spPr>
          <p:txBody>
            <a:bodyPr wrap="square">
              <a:spAutoFit/>
            </a:bodyPr>
            <a:lstStyle/>
            <a:p>
              <a:r>
                <a:rPr lang="es" sz="2400" dirty="0"/>
                <a:t>Tecnologías cuánticas</a:t>
              </a:r>
            </a:p>
          </p:txBody>
        </p:sp>
        <p:pic>
          <p:nvPicPr>
            <p:cNvPr id="37" name="Graphique 36" descr="Jouer contour">
              <a:extLst>
                <a:ext uri="{FF2B5EF4-FFF2-40B4-BE49-F238E27FC236}">
                  <a16:creationId xmlns:a16="http://schemas.microsoft.com/office/drawing/2014/main" id="{A9DE629B-4140-4B32-9D75-5AE1AC360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0241" y="3293928"/>
              <a:ext cx="466725" cy="466725"/>
            </a:xfrm>
            <a:prstGeom prst="rect">
              <a:avLst/>
            </a:prstGeom>
          </p:spPr>
        </p:pic>
      </p:grpSp>
      <p:grpSp>
        <p:nvGrpSpPr>
          <p:cNvPr id="2" name="Groupe 1">
            <a:extLst>
              <a:ext uri="{FF2B5EF4-FFF2-40B4-BE49-F238E27FC236}">
                <a16:creationId xmlns:a16="http://schemas.microsoft.com/office/drawing/2014/main" id="{C3968136-BCBB-43F6-AB1C-73C2265DADDE}"/>
              </a:ext>
            </a:extLst>
          </p:cNvPr>
          <p:cNvGrpSpPr/>
          <p:nvPr/>
        </p:nvGrpSpPr>
        <p:grpSpPr>
          <a:xfrm>
            <a:off x="5072339" y="1134737"/>
            <a:ext cx="6569075" cy="513576"/>
            <a:chOff x="5795088" y="1677705"/>
            <a:chExt cx="6569075" cy="513576"/>
          </a:xfrm>
        </p:grpSpPr>
        <p:sp>
          <p:nvSpPr>
            <p:cNvPr id="35" name="ZoneTexte 34">
              <a:extLst>
                <a:ext uri="{FF2B5EF4-FFF2-40B4-BE49-F238E27FC236}">
                  <a16:creationId xmlns:a16="http://schemas.microsoft.com/office/drawing/2014/main" id="{A750DF66-0FE8-48BD-AA03-E3A8A62169A1}"/>
                </a:ext>
              </a:extLst>
            </p:cNvPr>
            <p:cNvSpPr txBox="1"/>
            <p:nvPr/>
          </p:nvSpPr>
          <p:spPr>
            <a:xfrm>
              <a:off x="6261813" y="1677705"/>
              <a:ext cx="6102350" cy="461665"/>
            </a:xfrm>
            <a:prstGeom prst="rect">
              <a:avLst/>
            </a:prstGeom>
            <a:noFill/>
          </p:spPr>
          <p:txBody>
            <a:bodyPr wrap="square">
              <a:spAutoFit/>
            </a:bodyPr>
            <a:lstStyle/>
            <a:p>
              <a:r>
                <a:rPr lang="es" sz="2400" dirty="0"/>
                <a:t>Tecnologías fotónicas</a:t>
              </a:r>
            </a:p>
          </p:txBody>
        </p:sp>
        <p:pic>
          <p:nvPicPr>
            <p:cNvPr id="38" name="Graphique 37" descr="Jouer contour">
              <a:extLst>
                <a:ext uri="{FF2B5EF4-FFF2-40B4-BE49-F238E27FC236}">
                  <a16:creationId xmlns:a16="http://schemas.microsoft.com/office/drawing/2014/main" id="{241C6E92-5872-43FC-95F8-7A3A52964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5088" y="1724556"/>
              <a:ext cx="466725" cy="466725"/>
            </a:xfrm>
            <a:prstGeom prst="rect">
              <a:avLst/>
            </a:prstGeom>
          </p:spPr>
        </p:pic>
      </p:grpSp>
      <p:sp>
        <p:nvSpPr>
          <p:cNvPr id="40" name="ZoneTexte 39">
            <a:extLst>
              <a:ext uri="{FF2B5EF4-FFF2-40B4-BE49-F238E27FC236}">
                <a16:creationId xmlns:a16="http://schemas.microsoft.com/office/drawing/2014/main" id="{42D710E2-86A1-4E08-9B7C-AD89EC954DC4}"/>
              </a:ext>
            </a:extLst>
          </p:cNvPr>
          <p:cNvSpPr txBox="1"/>
          <p:nvPr/>
        </p:nvSpPr>
        <p:spPr>
          <a:xfrm>
            <a:off x="913795" y="3104062"/>
            <a:ext cx="3530796" cy="2062103"/>
          </a:xfrm>
          <a:prstGeom prst="rect">
            <a:avLst/>
          </a:prstGeom>
          <a:noFill/>
        </p:spPr>
        <p:txBody>
          <a:bodyPr wrap="square">
            <a:spAutoFit/>
          </a:bodyPr>
          <a:lstStyle/>
          <a:p>
            <a:r>
              <a:rPr lang="es" sz="3200" b="0" i="0" dirty="0" err="1">
                <a:solidFill>
                  <a:srgbClr val="FFFFFF"/>
                </a:solidFill>
                <a:effectLst/>
                <a:latin typeface="+mj-lt"/>
              </a:rPr>
              <a:t>InnoTechs </a:t>
            </a:r>
            <a:r>
              <a:rPr lang="es" sz="3200" b="0" i="0" dirty="0">
                <a:solidFill>
                  <a:srgbClr val="FFFFFF"/>
                </a:solidFill>
                <a:effectLst/>
                <a:latin typeface="+mj-lt"/>
              </a:rPr>
              <a:t>ha estado en el corazón de la innovación desde 1901</a:t>
            </a:r>
            <a:endParaRPr lang="fr-FR" sz="3200" dirty="0">
              <a:latin typeface="+mj-lt"/>
            </a:endParaRPr>
          </a:p>
        </p:txBody>
      </p:sp>
      <p:cxnSp>
        <p:nvCxnSpPr>
          <p:cNvPr id="44" name="Connecteur droit 43">
            <a:extLst>
              <a:ext uri="{FF2B5EF4-FFF2-40B4-BE49-F238E27FC236}">
                <a16:creationId xmlns:a16="http://schemas.microsoft.com/office/drawing/2014/main" id="{BD85E170-ECBE-4C83-886E-9AC1427521CF}"/>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728157" y="397388"/>
            <a:ext cx="2450438" cy="109711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 sz="3200" dirty="0"/>
              <a:t>Presentación </a:t>
            </a:r>
            <a:br>
              <a:rPr lang="fr-FR" sz="3200" dirty="0"/>
            </a:br>
            <a:r>
              <a:rPr lang="es" sz="3200" dirty="0" err="1"/>
              <a:t>Innotechs</a:t>
            </a:r>
            <a:endParaRPr lang="fr-FR" sz="3200" dirty="0"/>
          </a:p>
        </p:txBody>
      </p:sp>
      <p:sp>
        <p:nvSpPr>
          <p:cNvPr id="20" name="ZoneTexte 19">
            <a:extLst>
              <a:ext uri="{FF2B5EF4-FFF2-40B4-BE49-F238E27FC236}">
                <a16:creationId xmlns:a16="http://schemas.microsoft.com/office/drawing/2014/main" id="{B4E9F49E-3D7A-4ACE-ACEB-994B17B556BE}"/>
              </a:ext>
            </a:extLst>
          </p:cNvPr>
          <p:cNvSpPr txBox="1"/>
          <p:nvPr/>
        </p:nvSpPr>
        <p:spPr>
          <a:xfrm>
            <a:off x="5497993" y="1668833"/>
            <a:ext cx="6406007" cy="830997"/>
          </a:xfrm>
          <a:prstGeom prst="rect">
            <a:avLst/>
          </a:prstGeom>
          <a:noFill/>
        </p:spPr>
        <p:txBody>
          <a:bodyPr wrap="square">
            <a:spAutoFit/>
          </a:bodyPr>
          <a:lstStyle/>
          <a:p>
            <a:pPr algn="just"/>
            <a:r>
              <a:rPr lang="es" sz="1200" dirty="0"/>
              <a:t>Nuestros desarrollos en el infrarrojo medio han revolucionado la detección micromolecular de organismos vivos. Primer jugador convencido del potencial de la fotónica, somos líderes en nanopartículas fluorescentes, estructuras biónicas en cristales líquidos y sensores de barrido nanométrico.</a:t>
            </a:r>
          </a:p>
        </p:txBody>
      </p:sp>
      <p:sp>
        <p:nvSpPr>
          <p:cNvPr id="25" name="ZoneTexte 24">
            <a:extLst>
              <a:ext uri="{FF2B5EF4-FFF2-40B4-BE49-F238E27FC236}">
                <a16:creationId xmlns:a16="http://schemas.microsoft.com/office/drawing/2014/main" id="{28589012-F0F4-467B-965A-19646B232BE1}"/>
              </a:ext>
            </a:extLst>
          </p:cNvPr>
          <p:cNvSpPr txBox="1"/>
          <p:nvPr/>
        </p:nvSpPr>
        <p:spPr>
          <a:xfrm>
            <a:off x="5538244" y="3387630"/>
            <a:ext cx="5258695" cy="830997"/>
          </a:xfrm>
          <a:prstGeom prst="rect">
            <a:avLst/>
          </a:prstGeom>
          <a:noFill/>
        </p:spPr>
        <p:txBody>
          <a:bodyPr wrap="square">
            <a:spAutoFit/>
          </a:bodyPr>
          <a:lstStyle/>
          <a:p>
            <a:pPr algn="just"/>
            <a:r>
              <a:rPr lang="es" sz="1200" dirty="0"/>
              <a:t>Nuestro programa de investigación llamado "Regreso al pasado </a:t>
            </a:r>
            <a:r>
              <a:rPr lang="es" sz="1200" dirty="0" err="1"/>
              <a:t>cuántico </a:t>
            </a:r>
            <a:r>
              <a:rPr lang="es" sz="1200" dirty="0"/>
              <a:t>" desarrolla motores de computación cuántica únicos y excepcionalmente poderosos. Estos motores ofrecen una capacidad informática sin igual: </a:t>
            </a:r>
            <a:r>
              <a:rPr lang="es" sz="1200" dirty="0" err="1"/>
              <a:t>Innotechs </a:t>
            </a:r>
            <a:r>
              <a:rPr lang="es" sz="1200" dirty="0"/>
              <a:t>está llevando a la humanidad a la era cuántica y se está preparando para transformar profundamente nuestra sociedad.</a:t>
            </a:r>
          </a:p>
        </p:txBody>
      </p:sp>
      <p:sp>
        <p:nvSpPr>
          <p:cNvPr id="30" name="ZoneTexte 29">
            <a:extLst>
              <a:ext uri="{FF2B5EF4-FFF2-40B4-BE49-F238E27FC236}">
                <a16:creationId xmlns:a16="http://schemas.microsoft.com/office/drawing/2014/main" id="{3F71CE96-125F-41FD-81BA-FB33A91540B7}"/>
              </a:ext>
            </a:extLst>
          </p:cNvPr>
          <p:cNvSpPr txBox="1"/>
          <p:nvPr/>
        </p:nvSpPr>
        <p:spPr>
          <a:xfrm>
            <a:off x="5538246" y="5210064"/>
            <a:ext cx="3507432" cy="1200329"/>
          </a:xfrm>
          <a:prstGeom prst="rect">
            <a:avLst/>
          </a:prstGeom>
          <a:noFill/>
        </p:spPr>
        <p:txBody>
          <a:bodyPr wrap="square">
            <a:spAutoFit/>
          </a:bodyPr>
          <a:lstStyle/>
          <a:p>
            <a:pPr algn="just"/>
            <a:r>
              <a:rPr lang="es" sz="1200" dirty="0"/>
              <a:t>Destacamos por nuestra tecnología “Inteligencia Superior y Artificial”. Nuestros desarrollos y máquinas estarán dotados de habilidades sobrehumanas que llevarán a reemplazar a los humanos en todas sus actividades diarias en un futuro cercano.</a:t>
            </a:r>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330905" y="2889992"/>
            <a:ext cx="3529781" cy="3157913"/>
          </a:xfrm>
        </p:spPr>
        <p:txBody>
          <a:bodyPr/>
          <a:lstStyle/>
          <a:p>
            <a:r>
              <a:rPr lang="es" dirty="0"/>
              <a:t>Creación de gas cuántico a baja temperatura.</a:t>
            </a:r>
          </a:p>
          <a:p>
            <a:r>
              <a:rPr lang="es" dirty="0"/>
              <a:t>Descubierto en 1924 por los investigadores Bose y Einstein.</a:t>
            </a:r>
          </a:p>
          <a:p>
            <a:r>
              <a:rPr lang="es" dirty="0"/>
              <a:t>En 1995, </a:t>
            </a:r>
            <a:r>
              <a:rPr lang="es" dirty="0" err="1"/>
              <a:t>Wieman </a:t>
            </a:r>
            <a:r>
              <a:rPr lang="es" dirty="0"/>
              <a:t>, Cornell y </a:t>
            </a:r>
            <a:r>
              <a:rPr lang="es" dirty="0" err="1"/>
              <a:t>Ketterle </a:t>
            </a:r>
            <a:r>
              <a:rPr lang="es" dirty="0"/>
              <a:t>obtuvieron por primera vez un condensado de Bose.</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43"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403690" y="1399315"/>
            <a:ext cx="2683382" cy="1181099"/>
          </a:xfrm>
        </p:spPr>
        <p:txBody>
          <a:bodyPr>
            <a:normAutofit fontScale="90000"/>
          </a:bodyPr>
          <a:lstStyle/>
          <a:p>
            <a:pPr algn="l"/>
            <a:r>
              <a:rPr lang="es" sz="3200" dirty="0"/>
              <a:t>Presentamos el generador cuántico QuantumBor_2</a:t>
            </a:r>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107281" y="373233"/>
            <a:ext cx="8270096" cy="102405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 sz="2400" dirty="0"/>
              <a:t>Presentación del Sistema de Control Industrial Digital</a:t>
            </a:r>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441313"/>
            <a:ext cx="632448" cy="421982"/>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11506" y="4645992"/>
            <a:ext cx="3538421" cy="104738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781031"/>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2926446"/>
            <a:ext cx="1993641" cy="1029734"/>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200" dirty="0"/>
              <a:t>Control de acceso para modificar los parámetros físicos del generador</a:t>
            </a:r>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061074"/>
            <a:ext cx="1993641" cy="708248"/>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400" dirty="0"/>
              <a:t>Temperatura del generador</a:t>
            </a:r>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8"/>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400" dirty="0"/>
              <a:t>Control de las medidas físicas del generador</a:t>
            </a:r>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400" dirty="0"/>
              <a:t>Carga eléctrica del generador</a:t>
            </a:r>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296</Words>
  <Application>Microsoft Office PowerPoint</Application>
  <PresentationFormat>Grand écran</PresentationFormat>
  <Paragraphs>23</Paragraphs>
  <Slides>5</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Calibri</vt:lpstr>
      <vt:lpstr>Calisto MT</vt:lpstr>
      <vt:lpstr>Wingdings 2</vt:lpstr>
      <vt:lpstr>Ardoise</vt:lpstr>
      <vt:lpstr>Lanzamiento del generador cuántico QuantumBor_2 y presentación de su sistema de control digital TearUpTheSpace V2.3α</vt:lpstr>
      <vt:lpstr>Présentation PowerPoint</vt:lpstr>
      <vt:lpstr>Presentamos el generador cuántico QuantumBor_2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2021-11-18T09:09:11Z</dcterms:created>
  <dcterms:modified xsi:type="dcterms:W3CDTF">2023-05-15T12:23:20Z</dcterms:modified>
</cp:coreProperties>
</file>