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88" autoAdjust="0"/>
  </p:normalViewPr>
  <p:slideViewPr>
    <p:cSldViewPr snapToGrid="0">
      <p:cViewPr>
        <p:scale>
          <a:sx n="60" d="100"/>
          <a:sy n="60" d="100"/>
        </p:scale>
        <p:origin x="175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D6DF-AD49-41FB-90C5-D11766D225A2}" type="datetimeFigureOut">
              <a:rPr lang="fr-FR" smtClean="0"/>
              <a:t>18/11/2021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B1AE-46D6-44FD-882A-74C25CA01B0E}" type="slidenum">
              <a:rPr lang="fr-FR" smtClean="0"/>
              <a:t>‹N°›</a:t>
            </a:fld>
            <a:endParaRPr lang="fr-FR"/>
          </a:p>
        </p:txBody>
      </p:sp>
    </p:spTree>
    <p:extLst>
      <p:ext uri="{BB962C8B-B14F-4D97-AF65-F5344CB8AC3E}">
        <p14:creationId xmlns:p14="http://schemas.microsoft.com/office/powerpoint/2010/main" val="42048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marquos.ledau_riette@external.innotechs.e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3</a:t>
            </a:fld>
            <a:endParaRPr lang="fr-FR"/>
          </a:p>
        </p:txBody>
      </p:sp>
    </p:spTree>
    <p:extLst>
      <p:ext uri="{BB962C8B-B14F-4D97-AF65-F5344CB8AC3E}">
        <p14:creationId xmlns:p14="http://schemas.microsoft.com/office/powerpoint/2010/main" val="18770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rPr>
              <a:t>Marquos Ledau Riette (</a:t>
            </a:r>
            <a:r>
              <a:rPr lang="fr-FR" sz="1800" u="sng" dirty="0">
                <a:solidFill>
                  <a:srgbClr val="0563C1"/>
                </a:solidFill>
                <a:effectLst/>
                <a:latin typeface="Calibri" panose="020F0502020204030204" pitchFamily="34" charset="0"/>
                <a:ea typeface="Calibri" panose="020F0502020204030204" pitchFamily="34" charset="0"/>
                <a:hlinkClick r:id="rId3"/>
              </a:rPr>
              <a:t>marquos.ledau_riette@external.innotechs.eu</a:t>
            </a:r>
            <a:r>
              <a:rPr lang="fr-FR" sz="1800" dirty="0">
                <a:effectLst/>
                <a:latin typeface="Calibri" panose="020F0502020204030204" pitchFamily="34" charset="0"/>
                <a:ea typeface="Calibri" panose="020F0502020204030204" pitchFamily="34" charset="0"/>
              </a:rPr>
              <a:t>) : </a:t>
            </a:r>
            <a:r>
              <a:rPr lang="fr-FR" sz="1800" dirty="0">
                <a:solidFill>
                  <a:srgbClr val="0070C0"/>
                </a:solidFill>
                <a:effectLst/>
                <a:highlight>
                  <a:srgbClr val="C0C0C0"/>
                </a:highlight>
                <a:latin typeface="Calibri" panose="020F0502020204030204" pitchFamily="34" charset="0"/>
                <a:ea typeface="Calibri" panose="020F0502020204030204" pitchFamily="34" charset="0"/>
              </a:rPr>
              <a:t>@john.mackalagan@innotechs.eu</a:t>
            </a:r>
            <a:r>
              <a:rPr lang="fr-FR" sz="1800" dirty="0">
                <a:solidFill>
                  <a:srgbClr val="0070C0"/>
                </a:solidFill>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ich</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habe</a:t>
            </a:r>
            <a:r>
              <a:rPr lang="fr-FR" sz="1800" dirty="0">
                <a:effectLst/>
                <a:latin typeface="Calibri" panose="020F0502020204030204" pitchFamily="34" charset="0"/>
                <a:ea typeface="Calibri" panose="020F0502020204030204" pitchFamily="34" charset="0"/>
                <a:cs typeface="Times New Roman" panose="02020603050405020304" pitchFamily="18" charset="0"/>
              </a:rPr>
              <a:t> die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Aktualisierung</a:t>
            </a:r>
            <a:r>
              <a:rPr lang="fr-FR" sz="1800" dirty="0">
                <a:effectLst/>
                <a:latin typeface="Calibri" panose="020F0502020204030204" pitchFamily="34" charset="0"/>
                <a:ea typeface="Calibri" panose="020F0502020204030204" pitchFamily="34" charset="0"/>
                <a:cs typeface="Times New Roman" panose="02020603050405020304" pitchFamily="18" charset="0"/>
              </a:rPr>
              <a:t>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Betriebsverfahrens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abgeschlossen</a:t>
            </a:r>
            <a:r>
              <a:rPr lang="fr-FR" sz="1800" dirty="0">
                <a:effectLst/>
                <a:latin typeface="Calibri" panose="020F0502020204030204" pitchFamily="34" charset="0"/>
                <a:ea typeface="Calibri" panose="020F0502020204030204" pitchFamily="34" charset="0"/>
                <a:cs typeface="Times New Roman" panose="02020603050405020304" pitchFamily="18" charset="0"/>
              </a:rPr>
              <a:t> =&gt; 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kann</a:t>
            </a:r>
            <a:r>
              <a:rPr lang="fr-FR" sz="1800" dirty="0">
                <a:effectLst/>
                <a:latin typeface="Calibri" panose="020F0502020204030204" pitchFamily="34" charset="0"/>
                <a:ea typeface="Calibri" panose="020F0502020204030204" pitchFamily="34" charset="0"/>
                <a:cs typeface="Times New Roman" panose="02020603050405020304" pitchFamily="18" charset="0"/>
              </a:rPr>
              <a:t> hier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validiert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werden</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Segoe UI" panose="020B0502040204020203" pitchFamily="34" charset="0"/>
              </a:rPr>
              <a:t>https://tinyurl.com/2vcddkzc</a:t>
            </a:r>
            <a:endParaRPr lang="fr-FR"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4</a:t>
            </a:fld>
            <a:endParaRPr lang="fr-FR"/>
          </a:p>
        </p:txBody>
      </p:sp>
    </p:spTree>
    <p:extLst>
      <p:ext uri="{BB962C8B-B14F-4D97-AF65-F5344CB8AC3E}">
        <p14:creationId xmlns:p14="http://schemas.microsoft.com/office/powerpoint/2010/main" val="11170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18/11/2021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18/11/2021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18/11/2021</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633"/>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6102" y="1426464"/>
            <a:ext cx="2732464"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591566" y="2478445"/>
            <a:ext cx="4352514" cy="2059912"/>
          </a:xfrm>
        </p:spPr>
        <p:txBody>
          <a:bodyPr anchor="b">
            <a:noAutofit/>
          </a:bodyPr>
          <a:lstStyle/>
          <a:p>
            <a:pPr>
              <a:lnSpc>
                <a:spcPct val="90000"/>
              </a:lnSpc>
            </a:pPr>
            <a:r>
              <a:rPr lang="de-DE" sz="2800" dirty="0">
                <a:solidFill>
                  <a:srgbClr val="E3E3E3"/>
                </a:solidFill>
              </a:rPr>
              <a:t>Freigabe des Quantengenerators QuantomBor_2 und Vorstellung seines digitalen Steuerungssystems </a:t>
            </a:r>
            <a:r>
              <a:rPr lang="fr-FR" sz="2800" dirty="0">
                <a:solidFill>
                  <a:srgbClr val="E3E3E3"/>
                </a:solidFill>
              </a:rPr>
              <a:t> </a:t>
            </a:r>
            <a:r>
              <a:rPr lang="fr-FR" sz="2800" dirty="0" err="1">
                <a:solidFill>
                  <a:srgbClr val="E3E3E3"/>
                </a:solidFill>
              </a:rPr>
              <a:t>TearUpTheSpace</a:t>
            </a:r>
            <a:r>
              <a:rPr lang="fr-FR" sz="2800" dirty="0">
                <a:solidFill>
                  <a:srgbClr val="E3E3E3"/>
                </a:solidFill>
              </a:rPr>
              <a:t> V2.3α</a:t>
            </a:r>
          </a:p>
        </p:txBody>
      </p:sp>
      <p:sp>
        <p:nvSpPr>
          <p:cNvPr id="13" name="ZoneTexte 12">
            <a:extLst>
              <a:ext uri="{FF2B5EF4-FFF2-40B4-BE49-F238E27FC236}">
                <a16:creationId xmlns:a16="http://schemas.microsoft.com/office/drawing/2014/main" id="{4B0CCC43-66D9-407E-B6A8-1BA1A798FB46}"/>
              </a:ext>
            </a:extLst>
          </p:cNvPr>
          <p:cNvSpPr txBox="1"/>
          <p:nvPr/>
        </p:nvSpPr>
        <p:spPr>
          <a:xfrm>
            <a:off x="2595774" y="5062889"/>
            <a:ext cx="6096000" cy="276999"/>
          </a:xfrm>
          <a:prstGeom prst="rect">
            <a:avLst/>
          </a:prstGeom>
          <a:noFill/>
        </p:spPr>
        <p:txBody>
          <a:bodyPr wrap="square">
            <a:spAutoFit/>
          </a:bodyPr>
          <a:lstStyle/>
          <a:p>
            <a:r>
              <a:rPr lang="de-DE" sz="1200" dirty="0"/>
              <a:t>Rede von John </a:t>
            </a:r>
            <a:r>
              <a:rPr lang="de-DE" sz="1200" dirty="0" err="1"/>
              <a:t>MacKalagan</a:t>
            </a:r>
            <a:r>
              <a:rPr lang="de-DE" sz="1200" dirty="0"/>
              <a:t> – Direktor Innovation</a:t>
            </a:r>
            <a:endParaRPr lang="fr-FR" sz="1200" dirty="0"/>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2">
            <a:extLst>
              <a:ext uri="{FF2B5EF4-FFF2-40B4-BE49-F238E27FC236}">
                <a16:creationId xmlns:a16="http://schemas.microsoft.com/office/drawing/2014/main" id="{3BEC8047-6215-4502-9991-07D1C79EAFBD}"/>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fr-FR" sz="3200" dirty="0" err="1"/>
              <a:t>Unsere</a:t>
            </a:r>
            <a:r>
              <a:rPr lang="fr-FR" sz="3200" dirty="0"/>
              <a:t> </a:t>
            </a:r>
            <a:r>
              <a:rPr lang="fr-FR" sz="3200" dirty="0" err="1"/>
              <a:t>Tätigkeitsbereiche</a:t>
            </a:r>
            <a:r>
              <a:rPr lang="fr-FR" sz="3200" dirty="0"/>
              <a:t>:</a:t>
            </a:r>
          </a:p>
        </p:txBody>
      </p:sp>
      <p:grpSp>
        <p:nvGrpSpPr>
          <p:cNvPr id="10" name="Groupe 9">
            <a:extLst>
              <a:ext uri="{FF2B5EF4-FFF2-40B4-BE49-F238E27FC236}">
                <a16:creationId xmlns:a16="http://schemas.microsoft.com/office/drawing/2014/main" id="{6DEC35CF-174E-460F-A370-DF4780DF5E81}"/>
              </a:ext>
            </a:extLst>
          </p:cNvPr>
          <p:cNvGrpSpPr/>
          <p:nvPr/>
        </p:nvGrpSpPr>
        <p:grpSpPr>
          <a:xfrm>
            <a:off x="5098732" y="4729716"/>
            <a:ext cx="6552023" cy="482151"/>
            <a:chOff x="5296634" y="5146581"/>
            <a:chExt cx="6552023" cy="482151"/>
          </a:xfrm>
        </p:grpSpPr>
        <p:pic>
          <p:nvPicPr>
            <p:cNvPr id="29" name="Graphique 28" descr="Jouer contour">
              <a:extLst>
                <a:ext uri="{FF2B5EF4-FFF2-40B4-BE49-F238E27FC236}">
                  <a16:creationId xmlns:a16="http://schemas.microsoft.com/office/drawing/2014/main" id="{7C82F61C-D2D7-46D1-B727-CB45145A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4" y="5162007"/>
              <a:ext cx="466725" cy="466725"/>
            </a:xfrm>
            <a:prstGeom prst="rect">
              <a:avLst/>
            </a:prstGeom>
          </p:spPr>
        </p:pic>
        <p:sp>
          <p:nvSpPr>
            <p:cNvPr id="31" name="ZoneTexte 30">
              <a:extLst>
                <a:ext uri="{FF2B5EF4-FFF2-40B4-BE49-F238E27FC236}">
                  <a16:creationId xmlns:a16="http://schemas.microsoft.com/office/drawing/2014/main" id="{DF92099B-6F35-4479-BC7A-E93C02BDC4A2}"/>
                </a:ext>
              </a:extLst>
            </p:cNvPr>
            <p:cNvSpPr txBox="1"/>
            <p:nvPr/>
          </p:nvSpPr>
          <p:spPr>
            <a:xfrm>
              <a:off x="5746307" y="5146581"/>
              <a:ext cx="6102350" cy="461665"/>
            </a:xfrm>
            <a:prstGeom prst="rect">
              <a:avLst/>
            </a:prstGeom>
            <a:noFill/>
          </p:spPr>
          <p:txBody>
            <a:bodyPr wrap="square">
              <a:spAutoFit/>
            </a:bodyPr>
            <a:lstStyle/>
            <a:p>
              <a:r>
                <a:rPr lang="fr-FR" sz="2400" dirty="0" err="1"/>
                <a:t>Künstliche</a:t>
              </a:r>
              <a:r>
                <a:rPr lang="fr-FR" sz="2400" dirty="0"/>
                <a:t> </a:t>
              </a:r>
              <a:r>
                <a:rPr lang="fr-FR" sz="2400" dirty="0" err="1"/>
                <a:t>Intelligenz</a:t>
              </a:r>
              <a:endParaRPr lang="fr-FR" sz="2400" dirty="0"/>
            </a:p>
          </p:txBody>
        </p:sp>
      </p:grpSp>
      <p:grpSp>
        <p:nvGrpSpPr>
          <p:cNvPr id="5" name="Groupe 4">
            <a:extLst>
              <a:ext uri="{FF2B5EF4-FFF2-40B4-BE49-F238E27FC236}">
                <a16:creationId xmlns:a16="http://schemas.microsoft.com/office/drawing/2014/main" id="{11D59FD0-06DD-4D69-B705-BEC908A96166}"/>
              </a:ext>
            </a:extLst>
          </p:cNvPr>
          <p:cNvGrpSpPr/>
          <p:nvPr/>
        </p:nvGrpSpPr>
        <p:grpSpPr>
          <a:xfrm>
            <a:off x="5072339" y="2821915"/>
            <a:ext cx="5724605" cy="521873"/>
            <a:chOff x="5270241" y="3238780"/>
            <a:chExt cx="5724605" cy="521873"/>
          </a:xfrm>
        </p:grpSpPr>
        <p:sp>
          <p:nvSpPr>
            <p:cNvPr id="33" name="ZoneTexte 32">
              <a:extLst>
                <a:ext uri="{FF2B5EF4-FFF2-40B4-BE49-F238E27FC236}">
                  <a16:creationId xmlns:a16="http://schemas.microsoft.com/office/drawing/2014/main" id="{34AFEC50-0D28-47C8-84FB-F412E0D8D9B0}"/>
                </a:ext>
              </a:extLst>
            </p:cNvPr>
            <p:cNvSpPr txBox="1"/>
            <p:nvPr/>
          </p:nvSpPr>
          <p:spPr>
            <a:xfrm>
              <a:off x="5746307" y="3238780"/>
              <a:ext cx="5248539" cy="461665"/>
            </a:xfrm>
            <a:prstGeom prst="rect">
              <a:avLst/>
            </a:prstGeom>
            <a:noFill/>
          </p:spPr>
          <p:txBody>
            <a:bodyPr wrap="square">
              <a:spAutoFit/>
            </a:bodyPr>
            <a:lstStyle/>
            <a:p>
              <a:r>
                <a:rPr lang="fr-FR" sz="2400" dirty="0" err="1"/>
                <a:t>Quanten-Technologien</a:t>
              </a:r>
              <a:endParaRPr lang="fr-FR" sz="2400" dirty="0"/>
            </a:p>
          </p:txBody>
        </p:sp>
        <p:pic>
          <p:nvPicPr>
            <p:cNvPr id="37" name="Graphique 36" descr="Jouer contour">
              <a:extLst>
                <a:ext uri="{FF2B5EF4-FFF2-40B4-BE49-F238E27FC236}">
                  <a16:creationId xmlns:a16="http://schemas.microsoft.com/office/drawing/2014/main" id="{A9DE629B-4140-4B32-9D75-5AE1AC360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0241" y="3293928"/>
              <a:ext cx="466725" cy="466725"/>
            </a:xfrm>
            <a:prstGeom prst="rect">
              <a:avLst/>
            </a:prstGeom>
          </p:spPr>
        </p:pic>
      </p:grpSp>
      <p:grpSp>
        <p:nvGrpSpPr>
          <p:cNvPr id="2" name="Groupe 1">
            <a:extLst>
              <a:ext uri="{FF2B5EF4-FFF2-40B4-BE49-F238E27FC236}">
                <a16:creationId xmlns:a16="http://schemas.microsoft.com/office/drawing/2014/main" id="{C3968136-BCBB-43F6-AB1C-73C2265DADDE}"/>
              </a:ext>
            </a:extLst>
          </p:cNvPr>
          <p:cNvGrpSpPr/>
          <p:nvPr/>
        </p:nvGrpSpPr>
        <p:grpSpPr>
          <a:xfrm>
            <a:off x="5072339" y="1134737"/>
            <a:ext cx="6569075" cy="513576"/>
            <a:chOff x="5795088" y="1677705"/>
            <a:chExt cx="6569075" cy="513576"/>
          </a:xfrm>
        </p:grpSpPr>
        <p:sp>
          <p:nvSpPr>
            <p:cNvPr id="35" name="ZoneTexte 34">
              <a:extLst>
                <a:ext uri="{FF2B5EF4-FFF2-40B4-BE49-F238E27FC236}">
                  <a16:creationId xmlns:a16="http://schemas.microsoft.com/office/drawing/2014/main" id="{A750DF66-0FE8-48BD-AA03-E3A8A62169A1}"/>
                </a:ext>
              </a:extLst>
            </p:cNvPr>
            <p:cNvSpPr txBox="1"/>
            <p:nvPr/>
          </p:nvSpPr>
          <p:spPr>
            <a:xfrm>
              <a:off x="6261813" y="1677705"/>
              <a:ext cx="6102350" cy="461665"/>
            </a:xfrm>
            <a:prstGeom prst="rect">
              <a:avLst/>
            </a:prstGeom>
            <a:noFill/>
          </p:spPr>
          <p:txBody>
            <a:bodyPr wrap="square">
              <a:spAutoFit/>
            </a:bodyPr>
            <a:lstStyle/>
            <a:p>
              <a:r>
                <a:rPr lang="fr-FR" sz="2400" dirty="0" err="1"/>
                <a:t>Photonische</a:t>
              </a:r>
              <a:r>
                <a:rPr lang="fr-FR" sz="2400" dirty="0"/>
                <a:t> </a:t>
              </a:r>
              <a:r>
                <a:rPr lang="fr-FR" sz="2400" dirty="0" err="1"/>
                <a:t>Technologien</a:t>
              </a:r>
              <a:endParaRPr lang="fr-FR" sz="2400" dirty="0"/>
            </a:p>
          </p:txBody>
        </p:sp>
        <p:pic>
          <p:nvPicPr>
            <p:cNvPr id="38" name="Graphique 37" descr="Jouer contour">
              <a:extLst>
                <a:ext uri="{FF2B5EF4-FFF2-40B4-BE49-F238E27FC236}">
                  <a16:creationId xmlns:a16="http://schemas.microsoft.com/office/drawing/2014/main" id="{241C6E92-5872-43FC-95F8-7A3A52964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5088" y="1724556"/>
              <a:ext cx="466725" cy="466725"/>
            </a:xfrm>
            <a:prstGeom prst="rect">
              <a:avLst/>
            </a:prstGeom>
          </p:spPr>
        </p:pic>
      </p:grpSp>
      <p:sp>
        <p:nvSpPr>
          <p:cNvPr id="40" name="ZoneTexte 39">
            <a:extLst>
              <a:ext uri="{FF2B5EF4-FFF2-40B4-BE49-F238E27FC236}">
                <a16:creationId xmlns:a16="http://schemas.microsoft.com/office/drawing/2014/main" id="{42D710E2-86A1-4E08-9B7C-AD89EC954DC4}"/>
              </a:ext>
            </a:extLst>
          </p:cNvPr>
          <p:cNvSpPr txBox="1"/>
          <p:nvPr/>
        </p:nvSpPr>
        <p:spPr>
          <a:xfrm>
            <a:off x="913795" y="3104062"/>
            <a:ext cx="3530796" cy="2062103"/>
          </a:xfrm>
          <a:prstGeom prst="rect">
            <a:avLst/>
          </a:prstGeom>
          <a:noFill/>
        </p:spPr>
        <p:txBody>
          <a:bodyPr wrap="square">
            <a:spAutoFit/>
          </a:bodyPr>
          <a:lstStyle/>
          <a:p>
            <a:r>
              <a:rPr lang="de-DE" sz="3200" b="0" i="0" dirty="0" err="1">
                <a:solidFill>
                  <a:srgbClr val="FFFFFF"/>
                </a:solidFill>
                <a:effectLst/>
                <a:latin typeface="+mj-lt"/>
              </a:rPr>
              <a:t>InnoTechs</a:t>
            </a:r>
            <a:r>
              <a:rPr lang="de-DE" sz="3200" b="0" i="0" dirty="0">
                <a:solidFill>
                  <a:srgbClr val="FFFFFF"/>
                </a:solidFill>
                <a:effectLst/>
                <a:latin typeface="+mj-lt"/>
              </a:rPr>
              <a:t> steht seit 1901 im Zentrum der Innovation</a:t>
            </a:r>
            <a:endParaRPr lang="fr-FR" sz="3200" dirty="0">
              <a:latin typeface="+mj-lt"/>
            </a:endParaRPr>
          </a:p>
        </p:txBody>
      </p:sp>
      <p:cxnSp>
        <p:nvCxnSpPr>
          <p:cNvPr id="44" name="Connecteur droit 43">
            <a:extLst>
              <a:ext uri="{FF2B5EF4-FFF2-40B4-BE49-F238E27FC236}">
                <a16:creationId xmlns:a16="http://schemas.microsoft.com/office/drawing/2014/main" id="{BD85E170-ECBE-4C83-886E-9AC1427521CF}"/>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728157" y="397388"/>
            <a:ext cx="2450438" cy="109711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err="1"/>
              <a:t>Präsentation</a:t>
            </a:r>
            <a:r>
              <a:rPr lang="fr-FR" sz="3200" dirty="0"/>
              <a:t> </a:t>
            </a:r>
            <a:r>
              <a:rPr lang="fr-FR" sz="3200" dirty="0" err="1"/>
              <a:t>Innotechs</a:t>
            </a:r>
            <a:endParaRPr lang="fr-FR" sz="3200" dirty="0"/>
          </a:p>
        </p:txBody>
      </p:sp>
      <p:sp>
        <p:nvSpPr>
          <p:cNvPr id="20" name="ZoneTexte 19">
            <a:extLst>
              <a:ext uri="{FF2B5EF4-FFF2-40B4-BE49-F238E27FC236}">
                <a16:creationId xmlns:a16="http://schemas.microsoft.com/office/drawing/2014/main" id="{B4E9F49E-3D7A-4ACE-ACEB-994B17B556BE}"/>
              </a:ext>
            </a:extLst>
          </p:cNvPr>
          <p:cNvSpPr txBox="1"/>
          <p:nvPr/>
        </p:nvSpPr>
        <p:spPr>
          <a:xfrm>
            <a:off x="5497993" y="1668833"/>
            <a:ext cx="6406007" cy="830997"/>
          </a:xfrm>
          <a:prstGeom prst="rect">
            <a:avLst/>
          </a:prstGeom>
          <a:noFill/>
        </p:spPr>
        <p:txBody>
          <a:bodyPr wrap="square">
            <a:spAutoFit/>
          </a:bodyPr>
          <a:lstStyle/>
          <a:p>
            <a:pPr algn="just"/>
            <a:r>
              <a:rPr lang="de-DE" sz="1200" dirty="0"/>
              <a:t>Unsere Entwicklungen im mittleren Infrarotbereich haben den mikromolekularen Nachweis von lebenden Organismen revolutioniert. Als erster vom Potenzial der Photonik überzeugter Akteur sind wir führend bei fluoreszierenden Nanopartikeln, bionischen Flüssigkristallstrukturen und Scanning-Sensoren im Nanomaßstab.</a:t>
            </a:r>
            <a:endParaRPr lang="fr-FR" sz="1200" dirty="0"/>
          </a:p>
        </p:txBody>
      </p:sp>
      <p:sp>
        <p:nvSpPr>
          <p:cNvPr id="25" name="ZoneTexte 24">
            <a:extLst>
              <a:ext uri="{FF2B5EF4-FFF2-40B4-BE49-F238E27FC236}">
                <a16:creationId xmlns:a16="http://schemas.microsoft.com/office/drawing/2014/main" id="{28589012-F0F4-467B-965A-19646B232BE1}"/>
              </a:ext>
            </a:extLst>
          </p:cNvPr>
          <p:cNvSpPr txBox="1"/>
          <p:nvPr/>
        </p:nvSpPr>
        <p:spPr>
          <a:xfrm>
            <a:off x="5538244" y="3387630"/>
            <a:ext cx="5258695" cy="1015663"/>
          </a:xfrm>
          <a:prstGeom prst="rect">
            <a:avLst/>
          </a:prstGeom>
          <a:noFill/>
        </p:spPr>
        <p:txBody>
          <a:bodyPr wrap="square">
            <a:spAutoFit/>
          </a:bodyPr>
          <a:lstStyle/>
          <a:p>
            <a:pPr algn="just"/>
            <a:r>
              <a:rPr lang="de-DE" sz="1200" dirty="0"/>
              <a:t>Unser Forschungsprogramm „Back </a:t>
            </a:r>
            <a:r>
              <a:rPr lang="de-DE" sz="1200" dirty="0" err="1"/>
              <a:t>to</a:t>
            </a:r>
            <a:r>
              <a:rPr lang="de-DE" sz="1200" dirty="0"/>
              <a:t> </a:t>
            </a:r>
            <a:r>
              <a:rPr lang="de-DE" sz="1200" dirty="0" err="1"/>
              <a:t>the</a:t>
            </a:r>
            <a:r>
              <a:rPr lang="de-DE" sz="1200" dirty="0"/>
              <a:t> Quantum </a:t>
            </a:r>
            <a:r>
              <a:rPr lang="de-DE" sz="1200" dirty="0" err="1"/>
              <a:t>Past</a:t>
            </a:r>
            <a:r>
              <a:rPr lang="de-DE" sz="1200" dirty="0"/>
              <a:t>“ entwickelt einzigartige und außergewöhnlich leistungsstarke Quantencomputer. Diese Maschinen bieten eine noch nie dagewesene Rechenleistung: </a:t>
            </a:r>
            <a:r>
              <a:rPr lang="de-DE" sz="1200" dirty="0" err="1"/>
              <a:t>Innotechs</a:t>
            </a:r>
            <a:r>
              <a:rPr lang="de-DE" sz="1200" dirty="0"/>
              <a:t> bringt die Menschheit in das Quantenzeitalter und ist bereit, unsere Gesellschaft tiefgreifend zu verändern.</a:t>
            </a:r>
            <a:endParaRPr lang="fr-FR" sz="1200" dirty="0"/>
          </a:p>
        </p:txBody>
      </p:sp>
      <p:sp>
        <p:nvSpPr>
          <p:cNvPr id="30" name="ZoneTexte 29">
            <a:extLst>
              <a:ext uri="{FF2B5EF4-FFF2-40B4-BE49-F238E27FC236}">
                <a16:creationId xmlns:a16="http://schemas.microsoft.com/office/drawing/2014/main" id="{3F71CE96-125F-41FD-81BA-FB33A91540B7}"/>
              </a:ext>
            </a:extLst>
          </p:cNvPr>
          <p:cNvSpPr txBox="1"/>
          <p:nvPr/>
        </p:nvSpPr>
        <p:spPr>
          <a:xfrm>
            <a:off x="5538246" y="5210064"/>
            <a:ext cx="3393102" cy="1384995"/>
          </a:xfrm>
          <a:prstGeom prst="rect">
            <a:avLst/>
          </a:prstGeom>
          <a:noFill/>
        </p:spPr>
        <p:txBody>
          <a:bodyPr wrap="square">
            <a:spAutoFit/>
          </a:bodyPr>
          <a:lstStyle/>
          <a:p>
            <a:pPr algn="just"/>
            <a:r>
              <a:rPr lang="de-DE" sz="1200" dirty="0"/>
              <a:t>Wir zeichnen uns durch unsere Technologie in den Bereichen „Superintelligenz und Künstliche Intelligenz“ aus. </a:t>
            </a:r>
          </a:p>
          <a:p>
            <a:pPr algn="just"/>
            <a:r>
              <a:rPr lang="de-DE" sz="1200" dirty="0"/>
              <a:t>Unsere Entwicklungen und Maschinen werden mit übermenschlichen Fähigkeiten ausgestattet sein und den Menschen in naher Zukunft bei allen täglichen Aktivitäten ersetzen.</a:t>
            </a:r>
            <a:endParaRPr lang="fr-FR" sz="1200" dirty="0"/>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151450" y="2889992"/>
            <a:ext cx="3529781" cy="3157913"/>
          </a:xfrm>
        </p:spPr>
        <p:txBody>
          <a:bodyPr/>
          <a:lstStyle/>
          <a:p>
            <a:r>
              <a:rPr lang="de-DE" dirty="0"/>
              <a:t>Erzeugung von Quantengasen bei niedrigen Temperaturen.</a:t>
            </a:r>
          </a:p>
          <a:p>
            <a:r>
              <a:rPr lang="de-DE" dirty="0"/>
              <a:t>Entdeckt im Jahr 1924 von den Forschern Bose und Einstein.</a:t>
            </a:r>
          </a:p>
          <a:p>
            <a:r>
              <a:rPr lang="de-DE" dirty="0"/>
              <a:t>1995 erhielten </a:t>
            </a:r>
            <a:r>
              <a:rPr lang="de-DE" dirty="0" err="1"/>
              <a:t>Wieman</a:t>
            </a:r>
            <a:r>
              <a:rPr lang="de-DE" dirty="0"/>
              <a:t>, Cornell und </a:t>
            </a:r>
            <a:r>
              <a:rPr lang="de-DE" dirty="0" err="1"/>
              <a:t>Ketterle</a:t>
            </a:r>
            <a:r>
              <a:rPr lang="de-DE" dirty="0"/>
              <a:t> zum ersten Mal ein Bose-Kondensat.</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967"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320404" y="1399315"/>
            <a:ext cx="3257065" cy="1181099"/>
          </a:xfrm>
        </p:spPr>
        <p:txBody>
          <a:bodyPr>
            <a:normAutofit fontScale="90000"/>
          </a:bodyPr>
          <a:lstStyle/>
          <a:p>
            <a:pPr algn="l"/>
            <a:r>
              <a:rPr lang="fr-FR" sz="3200" dirty="0" err="1"/>
              <a:t>Vorstellung</a:t>
            </a:r>
            <a:r>
              <a:rPr lang="fr-FR" sz="3200" dirty="0"/>
              <a:t> des </a:t>
            </a:r>
            <a:r>
              <a:rPr lang="fr-FR" sz="3200" dirty="0" err="1"/>
              <a:t>Quantengenerators</a:t>
            </a:r>
            <a:r>
              <a:rPr lang="fr-FR" sz="3200" dirty="0"/>
              <a:t> QuantomBor_2</a:t>
            </a:r>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107281" y="373233"/>
            <a:ext cx="8270096" cy="102405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de-DE" sz="2400" dirty="0"/>
              <a:t>Vorstellung des digitalen industriellen Kontrollsystems</a:t>
            </a:r>
            <a:endParaRPr lang="fr-FR" sz="2400" dirty="0"/>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293542"/>
            <a:ext cx="632448" cy="569753"/>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11506" y="4645992"/>
            <a:ext cx="3538421" cy="1047385"/>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781031"/>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2630904"/>
            <a:ext cx="1993641" cy="1325275"/>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spcAft>
                <a:spcPts val="800"/>
              </a:spcAft>
            </a:pPr>
            <a:r>
              <a:rPr lang="fr-FR" sz="1400" dirty="0" err="1"/>
              <a:t>Zugangskontrolle</a:t>
            </a:r>
            <a:r>
              <a:rPr lang="fr-FR" sz="1400" dirty="0"/>
              <a:t> </a:t>
            </a:r>
            <a:r>
              <a:rPr lang="fr-FR" sz="1400" dirty="0" err="1"/>
              <a:t>zur</a:t>
            </a:r>
            <a:r>
              <a:rPr lang="fr-FR" sz="1400" dirty="0"/>
              <a:t> </a:t>
            </a:r>
            <a:r>
              <a:rPr lang="fr-FR" sz="1400" dirty="0" err="1"/>
              <a:t>Änderung</a:t>
            </a:r>
            <a:r>
              <a:rPr lang="fr-FR" sz="1400" dirty="0"/>
              <a:t> der </a:t>
            </a:r>
            <a:r>
              <a:rPr lang="fr-FR" sz="1400" dirty="0" err="1"/>
              <a:t>physikalischen</a:t>
            </a:r>
            <a:r>
              <a:rPr lang="fr-FR" sz="1400" dirty="0"/>
              <a:t> </a:t>
            </a:r>
            <a:r>
              <a:rPr lang="fr-FR" sz="1400" dirty="0" err="1"/>
              <a:t>Parameter</a:t>
            </a:r>
            <a:r>
              <a:rPr lang="fr-FR" sz="1400" dirty="0"/>
              <a:t> des </a:t>
            </a:r>
            <a:r>
              <a:rPr lang="fr-FR" sz="1400" dirty="0" err="1"/>
              <a:t>Generators</a:t>
            </a:r>
            <a:endParaRPr lang="fr-FR" sz="1400" dirty="0"/>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061074"/>
            <a:ext cx="1993641" cy="708248"/>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Temperatur</a:t>
            </a:r>
            <a:r>
              <a:rPr lang="fr-FR" sz="1400" dirty="0"/>
              <a:t> des </a:t>
            </a:r>
            <a:r>
              <a:rPr lang="fr-FR" sz="1400" dirty="0" err="1"/>
              <a:t>Generators</a:t>
            </a:r>
            <a:endParaRPr lang="fr-FR" sz="1400" dirty="0"/>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7"/>
            <a:ext cx="1993641" cy="1000743"/>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Kontrolle der physikalischen Messungen des Generators</a:t>
            </a:r>
            <a:endParaRPr lang="fr-FR" sz="1400" dirty="0"/>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Elektrische</a:t>
            </a:r>
            <a:r>
              <a:rPr lang="fr-FR" sz="1400" dirty="0"/>
              <a:t> </a:t>
            </a:r>
            <a:r>
              <a:rPr lang="fr-FR" sz="1400" dirty="0" err="1"/>
              <a:t>Ladung</a:t>
            </a:r>
            <a:r>
              <a:rPr lang="fr-FR" sz="1400" dirty="0"/>
              <a:t> des </a:t>
            </a:r>
            <a:r>
              <a:rPr lang="fr-FR" sz="1400" dirty="0" err="1"/>
              <a:t>Generators</a:t>
            </a:r>
            <a:endParaRPr lang="fr-FR" sz="1400" dirty="0"/>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Words>
  <Application>Microsoft Office PowerPoint</Application>
  <PresentationFormat>Grand écran</PresentationFormat>
  <Paragraphs>24</Paragraphs>
  <Slides>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Calisto MT</vt:lpstr>
      <vt:lpstr>Segoe UI</vt:lpstr>
      <vt:lpstr>Wingdings 2</vt:lpstr>
      <vt:lpstr>Ardoise</vt:lpstr>
      <vt:lpstr>Freigabe des Quantengenerators QuantomBor_2 und Vorstellung seines digitalen Steuerungssystems  TearUpTheSpace V2.3α</vt:lpstr>
      <vt:lpstr>Présentation PowerPoint</vt:lpstr>
      <vt:lpstr>Vorstellung des Quantengenerators QuantomBor_2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Rascaille</dc:creator>
  <cp:lastModifiedBy/>
  <cp:revision>1</cp:revision>
  <dcterms:created xsi:type="dcterms:W3CDTF">2021-11-18T09:04:24Z</dcterms:created>
  <dcterms:modified xsi:type="dcterms:W3CDTF">2021-11-18T09:04:52Z</dcterms:modified>
</cp:coreProperties>
</file>