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7"/>
  </p:notesMasterIdLst>
  <p:sldIdLst>
    <p:sldId id="258" r:id="rId2"/>
    <p:sldId id="257" r:id="rId3"/>
    <p:sldId id="259" r:id="rId4"/>
    <p:sldId id="262"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0600"/>
    <a:srgbClr val="0A009D"/>
    <a:srgbClr val="000000"/>
    <a:srgbClr val="A2A2A2"/>
    <a:srgbClr val="DDDDDD"/>
    <a:srgbClr val="90486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62" autoAdjust="0"/>
  </p:normalViewPr>
  <p:slideViewPr>
    <p:cSldViewPr snapToGrid="0">
      <p:cViewPr varScale="1">
        <p:scale>
          <a:sx n="83" d="100"/>
          <a:sy n="83" d="100"/>
        </p:scale>
        <p:origin x="8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9BDDE-C8BB-46BA-A766-B73454AD2D1C}" type="datetimeFigureOut">
              <a:rPr lang="fr-FR" smtClean="0"/>
              <a:t>18/11/2021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2265D-9189-4EA7-8CD6-47D2A7F4DD62}" type="slidenum">
              <a:rPr lang="fr-FR" smtClean="0"/>
              <a:t>‹N°›</a:t>
            </a:fld>
            <a:endParaRPr lang="fr-FR"/>
          </a:p>
        </p:txBody>
      </p:sp>
    </p:spTree>
    <p:extLst>
      <p:ext uri="{BB962C8B-B14F-4D97-AF65-F5344CB8AC3E}">
        <p14:creationId xmlns:p14="http://schemas.microsoft.com/office/powerpoint/2010/main" val="232191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42265D-9189-4EA7-8CD6-47D2A7F4DD62}" type="slidenum">
              <a:rPr lang="fr-FR" smtClean="0"/>
              <a:t>3</a:t>
            </a:fld>
            <a:endParaRPr lang="fr-FR"/>
          </a:p>
        </p:txBody>
      </p:sp>
    </p:spTree>
    <p:extLst>
      <p:ext uri="{BB962C8B-B14F-4D97-AF65-F5344CB8AC3E}">
        <p14:creationId xmlns:p14="http://schemas.microsoft.com/office/powerpoint/2010/main" val="343460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Marquos</a:t>
            </a:r>
            <a:r>
              <a:rPr lang="en-US" dirty="0"/>
              <a:t> </a:t>
            </a:r>
            <a:r>
              <a:rPr lang="en-US" dirty="0" err="1"/>
              <a:t>Ledau</a:t>
            </a:r>
            <a:r>
              <a:rPr lang="en-US" dirty="0"/>
              <a:t> Riette (marquos.ledau_riette@external.innotechs.eu): @john.mackalagan@innotechs.eu I finished updating the operating procedure =&gt; it is here for validation : </a:t>
            </a:r>
            <a:r>
              <a:rPr lang="fr-FR" sz="1200">
                <a:effectLst/>
                <a:latin typeface="Segoe UI" panose="020B0502040204020203" pitchFamily="34" charset="0"/>
              </a:rPr>
              <a:t>https://tinyurl.com/2vcddkzc</a:t>
            </a:r>
            <a:endParaRPr lang="fr-FR" sz="1200">
              <a:effectLst/>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9442265D-9189-4EA7-8CD6-47D2A7F4DD62}" type="slidenum">
              <a:rPr lang="fr-FR" smtClean="0"/>
              <a:t>4</a:t>
            </a:fld>
            <a:endParaRPr lang="fr-FR"/>
          </a:p>
        </p:txBody>
      </p:sp>
    </p:spTree>
    <p:extLst>
      <p:ext uri="{BB962C8B-B14F-4D97-AF65-F5344CB8AC3E}">
        <p14:creationId xmlns:p14="http://schemas.microsoft.com/office/powerpoint/2010/main" val="246286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11544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18259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6080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847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00889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7DE846F-FF0F-4AB5-84E1-C7D781CF7AB1}" type="datetimeFigureOut">
              <a:rPr lang="fr-FR" smtClean="0"/>
              <a:t>18/11/2021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51262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7DE846F-FF0F-4AB5-84E1-C7D781CF7AB1}" type="datetimeFigureOut">
              <a:rPr lang="fr-FR" smtClean="0"/>
              <a:t>18/11/2021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128963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298613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02780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2144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DE846F-FF0F-4AB5-84E1-C7D781CF7AB1}" type="datetimeFigureOut">
              <a:rPr lang="fr-FR" smtClean="0"/>
              <a:t>18/11/2021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22866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84209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DE846F-FF0F-4AB5-84E1-C7D781CF7AB1}" type="datetimeFigureOut">
              <a:rPr lang="fr-FR" smtClean="0"/>
              <a:t>18/11/2021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30164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DE846F-FF0F-4AB5-84E1-C7D781CF7AB1}" type="datetimeFigureOut">
              <a:rPr lang="fr-FR" smtClean="0"/>
              <a:t>18/11/2021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78008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E846F-FF0F-4AB5-84E1-C7D781CF7AB1}" type="datetimeFigureOut">
              <a:rPr lang="fr-FR" smtClean="0"/>
              <a:t>18/11/2021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45535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255663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18/11/2021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97679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7DE846F-FF0F-4AB5-84E1-C7D781CF7AB1}" type="datetimeFigureOut">
              <a:rPr lang="fr-FR" smtClean="0"/>
              <a:t>18/11/2021</a:t>
            </a:fld>
            <a:endParaRPr lang="fr-F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7A311B4-8F0C-400B-A709-97C3A9853AA2}" type="slidenum">
              <a:rPr lang="fr-FR" smtClean="0"/>
              <a:t>‹N°›</a:t>
            </a:fld>
            <a:endParaRPr lang="fr-FR"/>
          </a:p>
        </p:txBody>
      </p:sp>
    </p:spTree>
    <p:extLst>
      <p:ext uri="{BB962C8B-B14F-4D97-AF65-F5344CB8AC3E}">
        <p14:creationId xmlns:p14="http://schemas.microsoft.com/office/powerpoint/2010/main" val="31356185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3177B8B-7974-4B29-87E0-DDDC4A28F3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231" cy="68627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11DD454E-060A-4347-B22F-E1DF4219B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2688" y="1262063"/>
            <a:ext cx="7286625" cy="4333875"/>
          </a:xfrm>
          <a:prstGeom prst="roundRect">
            <a:avLst>
              <a:gd name="adj" fmla="val 5829"/>
            </a:avLst>
          </a:prstGeom>
          <a:ln w="0">
            <a:noFill/>
            <a:prstDash val="solid"/>
            <a:round/>
            <a:headEnd/>
            <a:tailEnd/>
          </a:ln>
        </p:spPr>
        <p:style>
          <a:lnRef idx="0">
            <a:scrgbClr r="0" g="0" b="0"/>
          </a:lnRef>
          <a:fillRef idx="1003">
            <a:schemeClr val="dk2"/>
          </a:fillRef>
          <a:effectRef idx="0">
            <a:scrgbClr r="0" g="0" b="0"/>
          </a:effectRef>
          <a:fontRef idx="major"/>
        </p:style>
        <p:txBody>
          <a:bodyPr/>
          <a:lstStyle/>
          <a:p>
            <a:endParaRPr lang="en-US">
              <a:solidFill>
                <a:schemeClr val="tx1"/>
              </a:solidFill>
            </a:endParaRPr>
          </a:p>
        </p:txBody>
      </p:sp>
      <p:pic>
        <p:nvPicPr>
          <p:cNvPr id="4" name="Image 3">
            <a:extLst>
              <a:ext uri="{FF2B5EF4-FFF2-40B4-BE49-F238E27FC236}">
                <a16:creationId xmlns:a16="http://schemas.microsoft.com/office/drawing/2014/main" id="{F97395AF-0ED5-4E0C-958B-9F20C947EA6B}"/>
              </a:ext>
            </a:extLst>
          </p:cNvPr>
          <p:cNvPicPr>
            <a:picLocks noChangeAspect="1"/>
          </p:cNvPicPr>
          <p:nvPr/>
        </p:nvPicPr>
        <p:blipFill rotWithShape="1">
          <a:blip r:embed="rId4">
            <a:extLst>
              <a:ext uri="{28A0092B-C50C-407E-A947-70E740481C1C}">
                <a14:useLocalDpi xmlns:a14="http://schemas.microsoft.com/office/drawing/2010/main" val="0"/>
              </a:ext>
            </a:extLst>
          </a:blip>
          <a:srcRect l="5017" r="5502" b="2"/>
          <a:stretch/>
        </p:blipFill>
        <p:spPr>
          <a:xfrm>
            <a:off x="6594972" y="1426464"/>
            <a:ext cx="2920869" cy="4005072"/>
          </a:xfrm>
          <a:custGeom>
            <a:avLst/>
            <a:gdLst/>
            <a:ahLst/>
            <a:cxnLst/>
            <a:rect l="l" t="t" r="r" b="b"/>
            <a:pathLst>
              <a:path w="2614486" h="4005072">
                <a:moveTo>
                  <a:pt x="0" y="0"/>
                </a:moveTo>
                <a:lnTo>
                  <a:pt x="2475150" y="0"/>
                </a:lnTo>
                <a:cubicBezTo>
                  <a:pt x="2552103" y="0"/>
                  <a:pt x="2614486" y="62383"/>
                  <a:pt x="2614486" y="139336"/>
                </a:cubicBezTo>
                <a:lnTo>
                  <a:pt x="2614486" y="3865736"/>
                </a:lnTo>
                <a:cubicBezTo>
                  <a:pt x="2614486" y="3942689"/>
                  <a:pt x="2552103" y="4005072"/>
                  <a:pt x="2475150" y="4005072"/>
                </a:cubicBezTo>
                <a:lnTo>
                  <a:pt x="0" y="4005072"/>
                </a:lnTo>
                <a:close/>
              </a:path>
            </a:pathLst>
          </a:custGeom>
        </p:spPr>
      </p:pic>
      <p:sp>
        <p:nvSpPr>
          <p:cNvPr id="19" name="Rectangle: Rounded Corners 18">
            <a:extLst>
              <a:ext uri="{FF2B5EF4-FFF2-40B4-BE49-F238E27FC236}">
                <a16:creationId xmlns:a16="http://schemas.microsoft.com/office/drawing/2014/main" id="{E88D3B42-F511-4709-A4F6-A7AEF1119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6708" y="1426464"/>
            <a:ext cx="6958584" cy="4005072"/>
          </a:xfrm>
          <a:prstGeom prst="roundRect">
            <a:avLst>
              <a:gd name="adj" fmla="val 3479"/>
            </a:avLst>
          </a:prstGeom>
          <a:noFill/>
          <a:ln w="12700">
            <a:solidFill>
              <a:srgbClr val="FBA649"/>
            </a:solidFill>
            <a:prstDash val="solid"/>
            <a:round/>
            <a:headEnd/>
            <a:tailEnd/>
          </a:ln>
        </p:spPr>
        <p:txBody>
          <a:bodyPr/>
          <a:lstStyle/>
          <a:p>
            <a:endParaRPr lang="en-US">
              <a:solidFill>
                <a:schemeClr val="tx1"/>
              </a:solidFill>
            </a:endParaRPr>
          </a:p>
        </p:txBody>
      </p:sp>
      <p:sp>
        <p:nvSpPr>
          <p:cNvPr id="2" name="Titre 1">
            <a:extLst>
              <a:ext uri="{FF2B5EF4-FFF2-40B4-BE49-F238E27FC236}">
                <a16:creationId xmlns:a16="http://schemas.microsoft.com/office/drawing/2014/main" id="{BA99AB08-1E1C-4E0A-9B8C-EDE1ED950B16}"/>
              </a:ext>
            </a:extLst>
          </p:cNvPr>
          <p:cNvSpPr>
            <a:spLocks noGrp="1"/>
          </p:cNvSpPr>
          <p:nvPr>
            <p:ph type="ctrTitle"/>
          </p:nvPr>
        </p:nvSpPr>
        <p:spPr>
          <a:xfrm>
            <a:off x="2616708" y="2214721"/>
            <a:ext cx="4211319" cy="2059912"/>
          </a:xfrm>
        </p:spPr>
        <p:txBody>
          <a:bodyPr anchor="b">
            <a:noAutofit/>
          </a:bodyPr>
          <a:lstStyle/>
          <a:p>
            <a:pPr>
              <a:lnSpc>
                <a:spcPct val="90000"/>
              </a:lnSpc>
            </a:pPr>
            <a:r>
              <a:rPr lang="en-US" sz="2800" dirty="0">
                <a:solidFill>
                  <a:srgbClr val="E3E3E3"/>
                </a:solidFill>
              </a:rPr>
              <a:t>QuantomBor_2 quantum generator release and presentation of its industrial control system </a:t>
            </a:r>
            <a:r>
              <a:rPr lang="en-US" sz="2800" dirty="0" err="1">
                <a:solidFill>
                  <a:srgbClr val="E3E3E3"/>
                </a:solidFill>
              </a:rPr>
              <a:t>TearUpTheSpace</a:t>
            </a:r>
            <a:r>
              <a:rPr lang="en-US" sz="2800" dirty="0">
                <a:solidFill>
                  <a:srgbClr val="E3E3E3"/>
                </a:solidFill>
              </a:rPr>
              <a:t> V2.3α</a:t>
            </a:r>
            <a:endParaRPr lang="fr-FR" sz="2800" dirty="0">
              <a:solidFill>
                <a:srgbClr val="E3E3E3"/>
              </a:solidFill>
            </a:endParaRPr>
          </a:p>
        </p:txBody>
      </p:sp>
      <p:sp>
        <p:nvSpPr>
          <p:cNvPr id="10" name="ZoneTexte 9">
            <a:extLst>
              <a:ext uri="{FF2B5EF4-FFF2-40B4-BE49-F238E27FC236}">
                <a16:creationId xmlns:a16="http://schemas.microsoft.com/office/drawing/2014/main" id="{539F1A2D-15CF-46C2-B5AF-A13F79881430}"/>
              </a:ext>
            </a:extLst>
          </p:cNvPr>
          <p:cNvSpPr txBox="1"/>
          <p:nvPr/>
        </p:nvSpPr>
        <p:spPr>
          <a:xfrm>
            <a:off x="2595774" y="5062889"/>
            <a:ext cx="6096000" cy="276999"/>
          </a:xfrm>
          <a:prstGeom prst="rect">
            <a:avLst/>
          </a:prstGeom>
          <a:noFill/>
        </p:spPr>
        <p:txBody>
          <a:bodyPr wrap="square">
            <a:spAutoFit/>
          </a:bodyPr>
          <a:lstStyle/>
          <a:p>
            <a:r>
              <a:rPr lang="en-US" sz="1200" dirty="0"/>
              <a:t>Speech by John </a:t>
            </a:r>
            <a:r>
              <a:rPr lang="en-US" sz="1200" dirty="0" err="1"/>
              <a:t>MacKalagan</a:t>
            </a:r>
            <a:r>
              <a:rPr lang="en-US" sz="1200" dirty="0"/>
              <a:t> - Director of Innovation</a:t>
            </a:r>
          </a:p>
        </p:txBody>
      </p:sp>
    </p:spTree>
    <p:extLst>
      <p:ext uri="{BB962C8B-B14F-4D97-AF65-F5344CB8AC3E}">
        <p14:creationId xmlns:p14="http://schemas.microsoft.com/office/powerpoint/2010/main" val="32313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 coins arrondis 45">
            <a:extLst>
              <a:ext uri="{FF2B5EF4-FFF2-40B4-BE49-F238E27FC236}">
                <a16:creationId xmlns:a16="http://schemas.microsoft.com/office/drawing/2014/main" id="{4400FAA0-F479-42D9-AC00-788104FD67C3}"/>
              </a:ext>
            </a:extLst>
          </p:cNvPr>
          <p:cNvSpPr/>
          <p:nvPr/>
        </p:nvSpPr>
        <p:spPr>
          <a:xfrm>
            <a:off x="287999" y="219587"/>
            <a:ext cx="4362113" cy="1702123"/>
          </a:xfrm>
          <a:prstGeom prst="roundRect">
            <a:avLst/>
          </a:prstGeom>
          <a:solidFill>
            <a:srgbClr val="DDDDDD">
              <a:alpha val="7843"/>
            </a:srgbClr>
          </a:solidFill>
          <a:ln>
            <a:solidFill>
              <a:srgbClr val="A2A2A2">
                <a:alpha val="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35A90CA4-42AF-4430-98E5-39D8D5BE4646}"/>
              </a:ext>
            </a:extLst>
          </p:cNvPr>
          <p:cNvSpPr/>
          <p:nvPr/>
        </p:nvSpPr>
        <p:spPr>
          <a:xfrm>
            <a:off x="8428699" y="2631518"/>
            <a:ext cx="3763301" cy="4226482"/>
          </a:xfrm>
          <a:prstGeom prst="triangle">
            <a:avLst>
              <a:gd name="adj" fmla="val 10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0AEA865C-4003-49EC-9EFC-F2EDE00DB8B4}"/>
              </a:ext>
            </a:extLst>
          </p:cNvPr>
          <p:cNvSpPr/>
          <p:nvPr/>
        </p:nvSpPr>
        <p:spPr>
          <a:xfrm>
            <a:off x="9880600" y="3784600"/>
            <a:ext cx="2311400" cy="3073400"/>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ZoneTexte 39">
            <a:extLst>
              <a:ext uri="{FF2B5EF4-FFF2-40B4-BE49-F238E27FC236}">
                <a16:creationId xmlns:a16="http://schemas.microsoft.com/office/drawing/2014/main" id="{42D710E2-86A1-4E08-9B7C-AD89EC954DC4}"/>
              </a:ext>
            </a:extLst>
          </p:cNvPr>
          <p:cNvSpPr txBox="1"/>
          <p:nvPr/>
        </p:nvSpPr>
        <p:spPr>
          <a:xfrm>
            <a:off x="406866" y="3018298"/>
            <a:ext cx="3736317" cy="1569660"/>
          </a:xfrm>
          <a:prstGeom prst="rect">
            <a:avLst/>
          </a:prstGeom>
          <a:noFill/>
        </p:spPr>
        <p:txBody>
          <a:bodyPr wrap="square">
            <a:spAutoFit/>
          </a:bodyPr>
          <a:lstStyle/>
          <a:p>
            <a:r>
              <a:rPr lang="en-US" sz="3200" b="0" i="0" dirty="0" err="1">
                <a:solidFill>
                  <a:srgbClr val="FFFFFF"/>
                </a:solidFill>
                <a:effectLst/>
                <a:latin typeface="+mj-lt"/>
              </a:rPr>
              <a:t>InnoTechs</a:t>
            </a:r>
            <a:r>
              <a:rPr lang="en-US" sz="3200" b="0" i="0" dirty="0">
                <a:solidFill>
                  <a:srgbClr val="FFFFFF"/>
                </a:solidFill>
                <a:effectLst/>
                <a:latin typeface="+mj-lt"/>
              </a:rPr>
              <a:t> is at the heart of Innovation since 1901</a:t>
            </a:r>
          </a:p>
        </p:txBody>
      </p:sp>
      <p:pic>
        <p:nvPicPr>
          <p:cNvPr id="16" name="Espace réservé du contenu 12" descr="Une image contenant texte, périphérique&#10;&#10;Description générée automatiquement">
            <a:extLst>
              <a:ext uri="{FF2B5EF4-FFF2-40B4-BE49-F238E27FC236}">
                <a16:creationId xmlns:a16="http://schemas.microsoft.com/office/drawing/2014/main" id="{1E82A089-1D4F-44EF-A60C-128C51DCF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82" y="219587"/>
            <a:ext cx="1171793" cy="1439074"/>
          </a:xfrm>
          <a:prstGeom prst="rect">
            <a:avLst/>
          </a:prstGeom>
          <a:effectLst>
            <a:outerShdw blurRad="38100" dist="25400" dir="4440000">
              <a:srgbClr val="000000">
                <a:alpha val="36000"/>
              </a:srgbClr>
            </a:outerShdw>
          </a:effectLst>
        </p:spPr>
      </p:pic>
      <p:sp>
        <p:nvSpPr>
          <p:cNvPr id="17" name="Titre 1">
            <a:extLst>
              <a:ext uri="{FF2B5EF4-FFF2-40B4-BE49-F238E27FC236}">
                <a16:creationId xmlns:a16="http://schemas.microsoft.com/office/drawing/2014/main" id="{9DF90894-2D4B-4713-AE76-D805D2F6EEBF}"/>
              </a:ext>
            </a:extLst>
          </p:cNvPr>
          <p:cNvSpPr txBox="1">
            <a:spLocks/>
          </p:cNvSpPr>
          <p:nvPr/>
        </p:nvSpPr>
        <p:spPr>
          <a:xfrm>
            <a:off x="1929978" y="390566"/>
            <a:ext cx="2299600" cy="1097116"/>
          </a:xfrm>
          <a:prstGeom prst="rect">
            <a:avLst/>
          </a:prstGeom>
          <a:effectLst>
            <a:outerShdw blurRad="25400" dir="17880000">
              <a:srgbClr val="000000">
                <a:alpha val="46000"/>
              </a:srgbClr>
            </a:outerShdw>
          </a:effectLst>
        </p:spPr>
        <p:txBody>
          <a:bodyPr vert="horz" lIns="91440" tIns="45720" rIns="91440" bIns="45720" rtlCol="0" anchor="b">
            <a:normAutofit fontScale="92500"/>
          </a:bodyPr>
          <a:lstStyle>
            <a:lvl1pPr algn="ctr" defTabSz="457200" rtl="0" eaLnBrk="1" latinLnBrk="0" hangingPunct="1">
              <a:spcBef>
                <a:spcPct val="0"/>
              </a:spcBef>
              <a:buNone/>
              <a:defRPr sz="24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200" dirty="0" err="1"/>
              <a:t>Innotechs</a:t>
            </a:r>
            <a:endParaRPr lang="fr-FR" sz="3200" dirty="0"/>
          </a:p>
          <a:p>
            <a:pPr algn="l"/>
            <a:r>
              <a:rPr lang="fr-FR" sz="3200" dirty="0" err="1"/>
              <a:t>Presentation</a:t>
            </a:r>
            <a:r>
              <a:rPr lang="fr-FR" sz="3200" dirty="0"/>
              <a:t> </a:t>
            </a:r>
          </a:p>
        </p:txBody>
      </p:sp>
      <p:sp>
        <p:nvSpPr>
          <p:cNvPr id="18" name="Triangle isocèle 17">
            <a:extLst>
              <a:ext uri="{FF2B5EF4-FFF2-40B4-BE49-F238E27FC236}">
                <a16:creationId xmlns:a16="http://schemas.microsoft.com/office/drawing/2014/main" id="{C5FC27BB-3052-4F22-9D5B-03BC76C1048D}"/>
              </a:ext>
            </a:extLst>
          </p:cNvPr>
          <p:cNvSpPr/>
          <p:nvPr/>
        </p:nvSpPr>
        <p:spPr>
          <a:xfrm>
            <a:off x="8428699" y="2631518"/>
            <a:ext cx="3763301" cy="4226482"/>
          </a:xfrm>
          <a:prstGeom prst="triangle">
            <a:avLst>
              <a:gd name="adj" fmla="val 10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6DD15FEF-E110-4C12-B42B-C4459466F325}"/>
              </a:ext>
            </a:extLst>
          </p:cNvPr>
          <p:cNvSpPr/>
          <p:nvPr/>
        </p:nvSpPr>
        <p:spPr>
          <a:xfrm>
            <a:off x="9880600" y="3784600"/>
            <a:ext cx="2311400" cy="3073400"/>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Espace réservé du contenu 2">
            <a:extLst>
              <a:ext uri="{FF2B5EF4-FFF2-40B4-BE49-F238E27FC236}">
                <a16:creationId xmlns:a16="http://schemas.microsoft.com/office/drawing/2014/main" id="{A33FEBF7-9929-4C47-ABDA-23DBFDF847EB}"/>
              </a:ext>
            </a:extLst>
          </p:cNvPr>
          <p:cNvSpPr txBox="1">
            <a:spLocks/>
          </p:cNvSpPr>
          <p:nvPr/>
        </p:nvSpPr>
        <p:spPr>
          <a:xfrm>
            <a:off x="4784295" y="206318"/>
            <a:ext cx="6411924" cy="82550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fr-FR" sz="3200" dirty="0"/>
              <a:t>Our </a:t>
            </a:r>
            <a:r>
              <a:rPr lang="fr-FR" sz="3200" dirty="0" err="1"/>
              <a:t>sectors</a:t>
            </a:r>
            <a:r>
              <a:rPr lang="fr-FR" sz="3200" dirty="0"/>
              <a:t> of </a:t>
            </a:r>
            <a:r>
              <a:rPr lang="fr-FR" sz="3200" dirty="0" err="1"/>
              <a:t>activity</a:t>
            </a:r>
            <a:r>
              <a:rPr lang="fr-FR" sz="3200" dirty="0"/>
              <a:t> :</a:t>
            </a:r>
          </a:p>
        </p:txBody>
      </p:sp>
      <p:grpSp>
        <p:nvGrpSpPr>
          <p:cNvPr id="21" name="Groupe 20">
            <a:extLst>
              <a:ext uri="{FF2B5EF4-FFF2-40B4-BE49-F238E27FC236}">
                <a16:creationId xmlns:a16="http://schemas.microsoft.com/office/drawing/2014/main" id="{DBDAF1FB-B464-4AA4-9F67-26D6D5D3ABBE}"/>
              </a:ext>
            </a:extLst>
          </p:cNvPr>
          <p:cNvGrpSpPr/>
          <p:nvPr/>
        </p:nvGrpSpPr>
        <p:grpSpPr>
          <a:xfrm>
            <a:off x="5098732" y="4729716"/>
            <a:ext cx="6552023" cy="482151"/>
            <a:chOff x="5296634" y="5146581"/>
            <a:chExt cx="6552023" cy="482151"/>
          </a:xfrm>
        </p:grpSpPr>
        <p:pic>
          <p:nvPicPr>
            <p:cNvPr id="22" name="Graphique 21" descr="Jouer contour">
              <a:extLst>
                <a:ext uri="{FF2B5EF4-FFF2-40B4-BE49-F238E27FC236}">
                  <a16:creationId xmlns:a16="http://schemas.microsoft.com/office/drawing/2014/main" id="{5B8EBCE7-840E-4E2A-BDD2-7AA61101EB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96634" y="5162007"/>
              <a:ext cx="466725" cy="466725"/>
            </a:xfrm>
            <a:prstGeom prst="rect">
              <a:avLst/>
            </a:prstGeom>
          </p:spPr>
        </p:pic>
        <p:sp>
          <p:nvSpPr>
            <p:cNvPr id="23" name="ZoneTexte 22">
              <a:extLst>
                <a:ext uri="{FF2B5EF4-FFF2-40B4-BE49-F238E27FC236}">
                  <a16:creationId xmlns:a16="http://schemas.microsoft.com/office/drawing/2014/main" id="{27543B69-EF6B-455E-8A48-64DB383482D1}"/>
                </a:ext>
              </a:extLst>
            </p:cNvPr>
            <p:cNvSpPr txBox="1"/>
            <p:nvPr/>
          </p:nvSpPr>
          <p:spPr>
            <a:xfrm>
              <a:off x="5746307" y="5146581"/>
              <a:ext cx="6102350" cy="461665"/>
            </a:xfrm>
            <a:prstGeom prst="rect">
              <a:avLst/>
            </a:prstGeom>
            <a:noFill/>
          </p:spPr>
          <p:txBody>
            <a:bodyPr wrap="square">
              <a:spAutoFit/>
            </a:bodyPr>
            <a:lstStyle/>
            <a:p>
              <a:r>
                <a:rPr lang="fr-FR" sz="2400" dirty="0" err="1"/>
                <a:t>Artificial</a:t>
              </a:r>
              <a:r>
                <a:rPr lang="fr-FR" sz="2400" dirty="0"/>
                <a:t> intelligence</a:t>
              </a:r>
            </a:p>
          </p:txBody>
        </p:sp>
      </p:grpSp>
      <p:grpSp>
        <p:nvGrpSpPr>
          <p:cNvPr id="24" name="Groupe 23">
            <a:extLst>
              <a:ext uri="{FF2B5EF4-FFF2-40B4-BE49-F238E27FC236}">
                <a16:creationId xmlns:a16="http://schemas.microsoft.com/office/drawing/2014/main" id="{43A12507-1414-4FF5-803E-BB6330938E87}"/>
              </a:ext>
            </a:extLst>
          </p:cNvPr>
          <p:cNvGrpSpPr/>
          <p:nvPr/>
        </p:nvGrpSpPr>
        <p:grpSpPr>
          <a:xfrm>
            <a:off x="5072339" y="2821915"/>
            <a:ext cx="5724605" cy="521873"/>
            <a:chOff x="5270241" y="3238780"/>
            <a:chExt cx="5724605" cy="521873"/>
          </a:xfrm>
        </p:grpSpPr>
        <p:sp>
          <p:nvSpPr>
            <p:cNvPr id="25" name="ZoneTexte 24">
              <a:extLst>
                <a:ext uri="{FF2B5EF4-FFF2-40B4-BE49-F238E27FC236}">
                  <a16:creationId xmlns:a16="http://schemas.microsoft.com/office/drawing/2014/main" id="{36C34754-E160-43C4-97D9-E7C75E5043AC}"/>
                </a:ext>
              </a:extLst>
            </p:cNvPr>
            <p:cNvSpPr txBox="1"/>
            <p:nvPr/>
          </p:nvSpPr>
          <p:spPr>
            <a:xfrm>
              <a:off x="5746307" y="3238780"/>
              <a:ext cx="5248539" cy="461665"/>
            </a:xfrm>
            <a:prstGeom prst="rect">
              <a:avLst/>
            </a:prstGeom>
            <a:noFill/>
          </p:spPr>
          <p:txBody>
            <a:bodyPr wrap="square">
              <a:spAutoFit/>
            </a:bodyPr>
            <a:lstStyle/>
            <a:p>
              <a:r>
                <a:rPr lang="fr-FR" sz="2400" dirty="0"/>
                <a:t>Quantum technologies</a:t>
              </a:r>
            </a:p>
          </p:txBody>
        </p:sp>
        <p:pic>
          <p:nvPicPr>
            <p:cNvPr id="26" name="Graphique 25" descr="Jouer contour">
              <a:extLst>
                <a:ext uri="{FF2B5EF4-FFF2-40B4-BE49-F238E27FC236}">
                  <a16:creationId xmlns:a16="http://schemas.microsoft.com/office/drawing/2014/main" id="{8AF8815B-379D-4E2D-820D-23965FBB7A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0241" y="3293928"/>
              <a:ext cx="466725" cy="466725"/>
            </a:xfrm>
            <a:prstGeom prst="rect">
              <a:avLst/>
            </a:prstGeom>
          </p:spPr>
        </p:pic>
      </p:grpSp>
      <p:grpSp>
        <p:nvGrpSpPr>
          <p:cNvPr id="27" name="Groupe 26">
            <a:extLst>
              <a:ext uri="{FF2B5EF4-FFF2-40B4-BE49-F238E27FC236}">
                <a16:creationId xmlns:a16="http://schemas.microsoft.com/office/drawing/2014/main" id="{2556AF69-D557-4743-B1B2-24E490D71B4F}"/>
              </a:ext>
            </a:extLst>
          </p:cNvPr>
          <p:cNvGrpSpPr/>
          <p:nvPr/>
        </p:nvGrpSpPr>
        <p:grpSpPr>
          <a:xfrm>
            <a:off x="5072339" y="1134737"/>
            <a:ext cx="6569075" cy="513576"/>
            <a:chOff x="5795088" y="1677705"/>
            <a:chExt cx="6569075" cy="513576"/>
          </a:xfrm>
        </p:grpSpPr>
        <p:sp>
          <p:nvSpPr>
            <p:cNvPr id="28" name="ZoneTexte 27">
              <a:extLst>
                <a:ext uri="{FF2B5EF4-FFF2-40B4-BE49-F238E27FC236}">
                  <a16:creationId xmlns:a16="http://schemas.microsoft.com/office/drawing/2014/main" id="{2FAA6DCF-74CD-469F-974A-4C164EE9D98E}"/>
                </a:ext>
              </a:extLst>
            </p:cNvPr>
            <p:cNvSpPr txBox="1"/>
            <p:nvPr/>
          </p:nvSpPr>
          <p:spPr>
            <a:xfrm>
              <a:off x="6261813" y="1677705"/>
              <a:ext cx="6102350" cy="461665"/>
            </a:xfrm>
            <a:prstGeom prst="rect">
              <a:avLst/>
            </a:prstGeom>
            <a:noFill/>
          </p:spPr>
          <p:txBody>
            <a:bodyPr wrap="square">
              <a:spAutoFit/>
            </a:bodyPr>
            <a:lstStyle/>
            <a:p>
              <a:r>
                <a:rPr lang="fr-FR" sz="2400" dirty="0"/>
                <a:t>Photonics technologies</a:t>
              </a:r>
            </a:p>
          </p:txBody>
        </p:sp>
        <p:pic>
          <p:nvPicPr>
            <p:cNvPr id="30" name="Graphique 29" descr="Jouer contour">
              <a:extLst>
                <a:ext uri="{FF2B5EF4-FFF2-40B4-BE49-F238E27FC236}">
                  <a16:creationId xmlns:a16="http://schemas.microsoft.com/office/drawing/2014/main" id="{4070742A-9D71-49D4-A4FD-07EF68AB07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95088" y="1724556"/>
              <a:ext cx="466725" cy="466725"/>
            </a:xfrm>
            <a:prstGeom prst="rect">
              <a:avLst/>
            </a:prstGeom>
          </p:spPr>
        </p:pic>
      </p:grpSp>
      <p:cxnSp>
        <p:nvCxnSpPr>
          <p:cNvPr id="32" name="Connecteur droit 31">
            <a:extLst>
              <a:ext uri="{FF2B5EF4-FFF2-40B4-BE49-F238E27FC236}">
                <a16:creationId xmlns:a16="http://schemas.microsoft.com/office/drawing/2014/main" id="{DEFA6472-0F2E-485C-9805-C525D861A343}"/>
              </a:ext>
            </a:extLst>
          </p:cNvPr>
          <p:cNvCxnSpPr>
            <a:cxnSpLocks/>
          </p:cNvCxnSpPr>
          <p:nvPr/>
        </p:nvCxnSpPr>
        <p:spPr>
          <a:xfrm>
            <a:off x="4785852" y="732027"/>
            <a:ext cx="0" cy="5588000"/>
          </a:xfrm>
          <a:prstGeom prst="line">
            <a:avLst/>
          </a:prstGeom>
          <a:ln>
            <a:solidFill>
              <a:srgbClr val="960600"/>
            </a:solidFill>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1F139F32-CF82-4222-85CA-6DBA63C4AE6C}"/>
              </a:ext>
            </a:extLst>
          </p:cNvPr>
          <p:cNvSpPr txBox="1"/>
          <p:nvPr/>
        </p:nvSpPr>
        <p:spPr>
          <a:xfrm>
            <a:off x="5497993" y="1668833"/>
            <a:ext cx="6406007" cy="646331"/>
          </a:xfrm>
          <a:prstGeom prst="rect">
            <a:avLst/>
          </a:prstGeom>
          <a:noFill/>
        </p:spPr>
        <p:txBody>
          <a:bodyPr wrap="square">
            <a:spAutoFit/>
          </a:bodyPr>
          <a:lstStyle/>
          <a:p>
            <a:pPr algn="just"/>
            <a:r>
              <a:rPr lang="en-US" sz="1200" dirty="0"/>
              <a:t>Our developments in the mid-infrared have revolutionized the micromolecular detection of living organisms. As the first player convinced of the potential of photonics, we are leaders in fluorescent nanoparticles, liquid crystal bionic structures and nanoscale scanning sensors.</a:t>
            </a:r>
          </a:p>
        </p:txBody>
      </p:sp>
      <p:sp>
        <p:nvSpPr>
          <p:cNvPr id="36" name="ZoneTexte 35">
            <a:extLst>
              <a:ext uri="{FF2B5EF4-FFF2-40B4-BE49-F238E27FC236}">
                <a16:creationId xmlns:a16="http://schemas.microsoft.com/office/drawing/2014/main" id="{D776C877-321B-4E86-A4CB-B54997B8020D}"/>
              </a:ext>
            </a:extLst>
          </p:cNvPr>
          <p:cNvSpPr txBox="1"/>
          <p:nvPr/>
        </p:nvSpPr>
        <p:spPr>
          <a:xfrm>
            <a:off x="5538244" y="3387630"/>
            <a:ext cx="5258695" cy="830997"/>
          </a:xfrm>
          <a:prstGeom prst="rect">
            <a:avLst/>
          </a:prstGeom>
          <a:noFill/>
        </p:spPr>
        <p:txBody>
          <a:bodyPr wrap="square">
            <a:spAutoFit/>
          </a:bodyPr>
          <a:lstStyle/>
          <a:p>
            <a:pPr algn="just"/>
            <a:r>
              <a:rPr lang="en-US" sz="1200" dirty="0"/>
              <a:t>Our "Back to the Quantum Past" research program develops unique and exceptionally powerful quantum computing engines. These engines offer unprecedented computing power: </a:t>
            </a:r>
            <a:r>
              <a:rPr lang="en-US" sz="1200" dirty="0" err="1"/>
              <a:t>Innotechs</a:t>
            </a:r>
            <a:r>
              <a:rPr lang="en-US" sz="1200" dirty="0"/>
              <a:t> is bringing humanity into the quantum era and is poised to profoundly transform our society.</a:t>
            </a:r>
          </a:p>
        </p:txBody>
      </p:sp>
      <p:sp>
        <p:nvSpPr>
          <p:cNvPr id="39" name="ZoneTexte 38">
            <a:extLst>
              <a:ext uri="{FF2B5EF4-FFF2-40B4-BE49-F238E27FC236}">
                <a16:creationId xmlns:a16="http://schemas.microsoft.com/office/drawing/2014/main" id="{BF379AB2-E2D4-4C24-8C3D-8E4F6FADAC27}"/>
              </a:ext>
            </a:extLst>
          </p:cNvPr>
          <p:cNvSpPr txBox="1"/>
          <p:nvPr/>
        </p:nvSpPr>
        <p:spPr>
          <a:xfrm>
            <a:off x="5538246" y="5210064"/>
            <a:ext cx="3507432" cy="1015663"/>
          </a:xfrm>
          <a:prstGeom prst="rect">
            <a:avLst/>
          </a:prstGeom>
          <a:noFill/>
        </p:spPr>
        <p:txBody>
          <a:bodyPr wrap="square">
            <a:spAutoFit/>
          </a:bodyPr>
          <a:lstStyle/>
          <a:p>
            <a:pPr algn="just"/>
            <a:r>
              <a:rPr lang="en-US" sz="1200" dirty="0"/>
              <a:t>We stand out with our "Superior and Artificial Intelligence" technology. Our developments and machines will be endowed with superhuman capabilities leading to the replacement of Man in all his daily activities in the near future. </a:t>
            </a:r>
          </a:p>
        </p:txBody>
      </p:sp>
    </p:spTree>
    <p:extLst>
      <p:ext uri="{BB962C8B-B14F-4D97-AF65-F5344CB8AC3E}">
        <p14:creationId xmlns:p14="http://schemas.microsoft.com/office/powerpoint/2010/main" val="49030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9C755A04-C309-4253-98FF-2AC86AD1D8BE}"/>
              </a:ext>
            </a:extLst>
          </p:cNvPr>
          <p:cNvSpPr/>
          <p:nvPr/>
        </p:nvSpPr>
        <p:spPr>
          <a:xfrm>
            <a:off x="281862" y="473074"/>
            <a:ext cx="6548146" cy="5911851"/>
          </a:xfrm>
          <a:prstGeom prst="roundRect">
            <a:avLst/>
          </a:prstGeom>
          <a:solidFill>
            <a:srgbClr val="DDDDDD">
              <a:alpha val="16078"/>
            </a:srgbClr>
          </a:solidFill>
          <a:ln>
            <a:solidFill>
              <a:srgbClr val="A2A2A2">
                <a:alpha val="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4658EB7B-95B5-4CE9-8B8D-A7AB2C8A45CE}"/>
              </a:ext>
            </a:extLst>
          </p:cNvPr>
          <p:cNvSpPr>
            <a:spLocks noGrp="1"/>
          </p:cNvSpPr>
          <p:nvPr>
            <p:ph type="body" sz="half" idx="2"/>
          </p:nvPr>
        </p:nvSpPr>
        <p:spPr>
          <a:xfrm>
            <a:off x="7330905" y="2780187"/>
            <a:ext cx="3529781" cy="3157913"/>
          </a:xfrm>
        </p:spPr>
        <p:txBody>
          <a:bodyPr/>
          <a:lstStyle/>
          <a:p>
            <a:r>
              <a:rPr lang="en-US" dirty="0"/>
              <a:t>Creation of quantum gas at low temperature. </a:t>
            </a:r>
          </a:p>
          <a:p>
            <a:r>
              <a:rPr lang="en-US" dirty="0"/>
              <a:t>Discovered in 1924 by researchers Bose and Einstein.</a:t>
            </a:r>
          </a:p>
          <a:p>
            <a:r>
              <a:rPr lang="en-US" dirty="0"/>
              <a:t>In 1995, </a:t>
            </a:r>
            <a:r>
              <a:rPr lang="en-US" dirty="0" err="1"/>
              <a:t>Wieman</a:t>
            </a:r>
            <a:r>
              <a:rPr lang="en-US" dirty="0"/>
              <a:t>, Cornell and </a:t>
            </a:r>
            <a:r>
              <a:rPr lang="en-US" dirty="0" err="1"/>
              <a:t>Ketterle</a:t>
            </a:r>
            <a:r>
              <a:rPr lang="en-US" dirty="0"/>
              <a:t> obtained for the first time a Bose condensate.</a:t>
            </a:r>
          </a:p>
        </p:txBody>
      </p:sp>
      <p:pic>
        <p:nvPicPr>
          <p:cNvPr id="5" name="Espace réservé du contenu 12" descr="Une image contenant texte, périphérique&#10;&#10;Description générée automatiquement">
            <a:extLst>
              <a:ext uri="{FF2B5EF4-FFF2-40B4-BE49-F238E27FC236}">
                <a16:creationId xmlns:a16="http://schemas.microsoft.com/office/drawing/2014/main" id="{FB26DCD9-5829-4B32-A2E5-68A2D3BA7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043" y="852352"/>
            <a:ext cx="1251287" cy="1536700"/>
          </a:xfrm>
          <a:prstGeom prst="rect">
            <a:avLst/>
          </a:prstGeom>
          <a:effectLst>
            <a:outerShdw blurRad="38100" dist="25400" dir="4440000">
              <a:srgbClr val="000000">
                <a:alpha val="36000"/>
              </a:srgbClr>
            </a:outerShdw>
          </a:effectLst>
        </p:spPr>
      </p:pic>
      <p:sp>
        <p:nvSpPr>
          <p:cNvPr id="6" name="Titre 1">
            <a:extLst>
              <a:ext uri="{FF2B5EF4-FFF2-40B4-BE49-F238E27FC236}">
                <a16:creationId xmlns:a16="http://schemas.microsoft.com/office/drawing/2014/main" id="{AAEA5D1C-A75B-49B6-80D9-7835CA78A479}"/>
              </a:ext>
            </a:extLst>
          </p:cNvPr>
          <p:cNvSpPr>
            <a:spLocks noGrp="1"/>
          </p:cNvSpPr>
          <p:nvPr>
            <p:ph type="title"/>
          </p:nvPr>
        </p:nvSpPr>
        <p:spPr>
          <a:xfrm>
            <a:off x="7123922" y="1303634"/>
            <a:ext cx="2874660" cy="1181099"/>
          </a:xfrm>
        </p:spPr>
        <p:txBody>
          <a:bodyPr>
            <a:normAutofit fontScale="90000"/>
          </a:bodyPr>
          <a:lstStyle/>
          <a:p>
            <a:pPr algn="r"/>
            <a:r>
              <a:rPr lang="fr-FR" sz="3200" dirty="0" err="1"/>
              <a:t>Overview</a:t>
            </a:r>
            <a:r>
              <a:rPr lang="fr-FR" sz="3200" dirty="0"/>
              <a:t> of the QuantomBor_2 quantum </a:t>
            </a:r>
            <a:r>
              <a:rPr lang="fr-FR" sz="3200" dirty="0" err="1"/>
              <a:t>generator</a:t>
            </a:r>
            <a:endParaRPr lang="fr-FR" sz="3200" dirty="0"/>
          </a:p>
        </p:txBody>
      </p:sp>
      <p:pic>
        <p:nvPicPr>
          <p:cNvPr id="8" name="Image 7" descr="Une image contenant intérieur, engin, matériel&#10;&#10;Description générée automatiquement">
            <a:extLst>
              <a:ext uri="{FF2B5EF4-FFF2-40B4-BE49-F238E27FC236}">
                <a16:creationId xmlns:a16="http://schemas.microsoft.com/office/drawing/2014/main" id="{301E0D0E-71A5-40E6-ABE6-EE05B0C74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76" y="1193879"/>
            <a:ext cx="5960317" cy="4470239"/>
          </a:xfrm>
          <a:prstGeom prst="rect">
            <a:avLst/>
          </a:prstGeom>
        </p:spPr>
      </p:pic>
    </p:spTree>
    <p:extLst>
      <p:ext uri="{BB962C8B-B14F-4D97-AF65-F5344CB8AC3E}">
        <p14:creationId xmlns:p14="http://schemas.microsoft.com/office/powerpoint/2010/main" val="384329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moniteur, écran, plusieurs&#10;&#10;Description générée automatiquement">
            <a:extLst>
              <a:ext uri="{FF2B5EF4-FFF2-40B4-BE49-F238E27FC236}">
                <a16:creationId xmlns:a16="http://schemas.microsoft.com/office/drawing/2014/main" id="{0C24E9BC-D75C-4819-BA31-6209AE61C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399" y="1164623"/>
            <a:ext cx="6970607" cy="4680643"/>
          </a:xfrm>
          <a:prstGeom prst="rect">
            <a:avLst/>
          </a:prstGeom>
        </p:spPr>
      </p:pic>
      <p:pic>
        <p:nvPicPr>
          <p:cNvPr id="2" name="Espace réservé du contenu 12" descr="Une image contenant texte, périphérique&#10;&#10;Description générée automatiquement">
            <a:extLst>
              <a:ext uri="{FF2B5EF4-FFF2-40B4-BE49-F238E27FC236}">
                <a16:creationId xmlns:a16="http://schemas.microsoft.com/office/drawing/2014/main" id="{1BE4DFBF-BA90-4B55-8D51-C7D19E5E2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00" y="93676"/>
            <a:ext cx="1171793" cy="1439074"/>
          </a:xfrm>
          <a:prstGeom prst="rect">
            <a:avLst/>
          </a:prstGeom>
          <a:effectLst>
            <a:outerShdw blurRad="38100" dist="25400" dir="4440000">
              <a:srgbClr val="000000">
                <a:alpha val="36000"/>
              </a:srgbClr>
            </a:outerShdw>
          </a:effectLst>
        </p:spPr>
      </p:pic>
      <p:sp>
        <p:nvSpPr>
          <p:cNvPr id="3" name="Titre 1">
            <a:extLst>
              <a:ext uri="{FF2B5EF4-FFF2-40B4-BE49-F238E27FC236}">
                <a16:creationId xmlns:a16="http://schemas.microsoft.com/office/drawing/2014/main" id="{3D5F96A6-BC8B-4683-9414-80EE3482A1FB}"/>
              </a:ext>
            </a:extLst>
          </p:cNvPr>
          <p:cNvSpPr txBox="1">
            <a:spLocks/>
          </p:cNvSpPr>
          <p:nvPr/>
        </p:nvSpPr>
        <p:spPr>
          <a:xfrm>
            <a:off x="2654837" y="410511"/>
            <a:ext cx="6562731" cy="835743"/>
          </a:xfrm>
          <a:prstGeom prst="rect">
            <a:avLst/>
          </a:prstGeom>
        </p:spPr>
        <p:txBody>
          <a:bodyP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err="1"/>
              <a:t>Industrial</a:t>
            </a:r>
            <a:r>
              <a:rPr lang="fr-FR" sz="2400" dirty="0"/>
              <a:t> control system </a:t>
            </a:r>
            <a:r>
              <a:rPr lang="fr-FR" sz="2400" dirty="0" err="1"/>
              <a:t>presentation</a:t>
            </a:r>
            <a:r>
              <a:rPr lang="fr-FR" sz="2400" dirty="0"/>
              <a:t> </a:t>
            </a:r>
          </a:p>
        </p:txBody>
      </p:sp>
      <p:sp>
        <p:nvSpPr>
          <p:cNvPr id="6" name="Ellipse 5">
            <a:extLst>
              <a:ext uri="{FF2B5EF4-FFF2-40B4-BE49-F238E27FC236}">
                <a16:creationId xmlns:a16="http://schemas.microsoft.com/office/drawing/2014/main" id="{AE9858E6-8C78-4123-97DD-56FA425908AA}"/>
              </a:ext>
            </a:extLst>
          </p:cNvPr>
          <p:cNvSpPr/>
          <p:nvPr/>
        </p:nvSpPr>
        <p:spPr>
          <a:xfrm>
            <a:off x="7985974" y="3504944"/>
            <a:ext cx="1231594"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64007683-8D1D-4103-8D6A-ADA1568CC5A8}"/>
              </a:ext>
            </a:extLst>
          </p:cNvPr>
          <p:cNvSpPr/>
          <p:nvPr/>
        </p:nvSpPr>
        <p:spPr>
          <a:xfrm>
            <a:off x="2687263" y="4072865"/>
            <a:ext cx="1231594" cy="615820"/>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D4197750-882B-405F-B4FE-1C6AD0AE9F8B}"/>
              </a:ext>
            </a:extLst>
          </p:cNvPr>
          <p:cNvSpPr/>
          <p:nvPr/>
        </p:nvSpPr>
        <p:spPr>
          <a:xfrm>
            <a:off x="6678659" y="4022424"/>
            <a:ext cx="1231594"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3A509130-F192-48AE-8BAB-C00429F0BD9C}"/>
              </a:ext>
            </a:extLst>
          </p:cNvPr>
          <p:cNvSpPr/>
          <p:nvPr/>
        </p:nvSpPr>
        <p:spPr>
          <a:xfrm>
            <a:off x="4513108" y="4034249"/>
            <a:ext cx="1617103"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86D9C128-0D05-474C-9A00-18253EB7FBDC}"/>
              </a:ext>
            </a:extLst>
          </p:cNvPr>
          <p:cNvCxnSpPr>
            <a:cxnSpLocks/>
            <a:stCxn id="26" idx="1"/>
            <a:endCxn id="6" idx="6"/>
          </p:cNvCxnSpPr>
          <p:nvPr/>
        </p:nvCxnSpPr>
        <p:spPr>
          <a:xfrm flipH="1">
            <a:off x="9217568" y="3696389"/>
            <a:ext cx="632448" cy="166906"/>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9F123C34-DB56-4A8D-BAC0-2CA38CB51985}"/>
              </a:ext>
            </a:extLst>
          </p:cNvPr>
          <p:cNvCxnSpPr>
            <a:cxnSpLocks/>
            <a:stCxn id="37" idx="2"/>
            <a:endCxn id="7" idx="2"/>
          </p:cNvCxnSpPr>
          <p:nvPr/>
        </p:nvCxnSpPr>
        <p:spPr>
          <a:xfrm>
            <a:off x="1345164" y="3710638"/>
            <a:ext cx="1342099" cy="670137"/>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62E99DF-0DAD-4397-BA47-B33F4AED003E}"/>
              </a:ext>
            </a:extLst>
          </p:cNvPr>
          <p:cNvCxnSpPr>
            <a:cxnSpLocks/>
            <a:stCxn id="35" idx="0"/>
            <a:endCxn id="9" idx="3"/>
          </p:cNvCxnSpPr>
          <p:nvPr/>
        </p:nvCxnSpPr>
        <p:spPr>
          <a:xfrm flipV="1">
            <a:off x="1278335" y="4645992"/>
            <a:ext cx="3471592" cy="1047386"/>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534E743-6C2F-4584-84BD-471736F2A92B}"/>
              </a:ext>
            </a:extLst>
          </p:cNvPr>
          <p:cNvCxnSpPr>
            <a:cxnSpLocks/>
            <a:stCxn id="33" idx="1"/>
            <a:endCxn id="8" idx="5"/>
          </p:cNvCxnSpPr>
          <p:nvPr/>
        </p:nvCxnSpPr>
        <p:spPr>
          <a:xfrm flipH="1" flipV="1">
            <a:off x="7729890" y="4634167"/>
            <a:ext cx="2034595" cy="1450880"/>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C6954D0-B484-4163-A5EF-4C090E3A7934}"/>
              </a:ext>
            </a:extLst>
          </p:cNvPr>
          <p:cNvSpPr/>
          <p:nvPr/>
        </p:nvSpPr>
        <p:spPr>
          <a:xfrm>
            <a:off x="3461657" y="1352939"/>
            <a:ext cx="1051451" cy="251926"/>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B6B6E8A4-D445-4994-92EF-5C4DCF098604}"/>
              </a:ext>
            </a:extLst>
          </p:cNvPr>
          <p:cNvSpPr/>
          <p:nvPr/>
        </p:nvSpPr>
        <p:spPr>
          <a:xfrm>
            <a:off x="9850016" y="3171132"/>
            <a:ext cx="1993641" cy="1050513"/>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Access control for modification of the physical parameters of the generator</a:t>
            </a:r>
          </a:p>
        </p:txBody>
      </p:sp>
      <p:sp>
        <p:nvSpPr>
          <p:cNvPr id="33" name="Rectangle : coins arrondis 32">
            <a:extLst>
              <a:ext uri="{FF2B5EF4-FFF2-40B4-BE49-F238E27FC236}">
                <a16:creationId xmlns:a16="http://schemas.microsoft.com/office/drawing/2014/main" id="{B4B08297-78B9-4BFB-B3BA-44D909C2A726}"/>
              </a:ext>
            </a:extLst>
          </p:cNvPr>
          <p:cNvSpPr/>
          <p:nvPr/>
        </p:nvSpPr>
        <p:spPr>
          <a:xfrm>
            <a:off x="9764485" y="5692524"/>
            <a:ext cx="1993641" cy="785046"/>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t>Generator</a:t>
            </a:r>
            <a:r>
              <a:rPr lang="fr-FR" sz="1400" dirty="0"/>
              <a:t> </a:t>
            </a:r>
            <a:r>
              <a:rPr lang="fr-FR" sz="1400" dirty="0" err="1"/>
              <a:t>temperature</a:t>
            </a:r>
            <a:r>
              <a:rPr lang="fr-FR" sz="1400" dirty="0"/>
              <a:t> </a:t>
            </a:r>
          </a:p>
        </p:txBody>
      </p:sp>
      <p:sp>
        <p:nvSpPr>
          <p:cNvPr id="35" name="Rectangle : coins arrondis 34">
            <a:extLst>
              <a:ext uri="{FF2B5EF4-FFF2-40B4-BE49-F238E27FC236}">
                <a16:creationId xmlns:a16="http://schemas.microsoft.com/office/drawing/2014/main" id="{4C7F8ADF-8D73-4071-AF06-64963FFED5D5}"/>
              </a:ext>
            </a:extLst>
          </p:cNvPr>
          <p:cNvSpPr/>
          <p:nvPr/>
        </p:nvSpPr>
        <p:spPr>
          <a:xfrm>
            <a:off x="214685" y="5693378"/>
            <a:ext cx="2127299" cy="784192"/>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Control of the physical measurements of the generator</a:t>
            </a:r>
          </a:p>
        </p:txBody>
      </p:sp>
      <p:sp>
        <p:nvSpPr>
          <p:cNvPr id="37" name="Rectangle : coins arrondis 36">
            <a:extLst>
              <a:ext uri="{FF2B5EF4-FFF2-40B4-BE49-F238E27FC236}">
                <a16:creationId xmlns:a16="http://schemas.microsoft.com/office/drawing/2014/main" id="{FBC2FBF4-A50C-461E-BBF3-144FFBC9CFEE}"/>
              </a:ext>
            </a:extLst>
          </p:cNvPr>
          <p:cNvSpPr/>
          <p:nvPr/>
        </p:nvSpPr>
        <p:spPr>
          <a:xfrm>
            <a:off x="348343" y="2926446"/>
            <a:ext cx="1993641" cy="784192"/>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Electrical load of the generator</a:t>
            </a:r>
          </a:p>
        </p:txBody>
      </p:sp>
    </p:spTree>
    <p:extLst>
      <p:ext uri="{BB962C8B-B14F-4D97-AF65-F5344CB8AC3E}">
        <p14:creationId xmlns:p14="http://schemas.microsoft.com/office/powerpoint/2010/main" val="24144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0650" y="1"/>
            <a:ext cx="4966697" cy="6858000"/>
          </a:xfrm>
          <a:prstGeom prst="rect">
            <a:avLst/>
          </a:prstGeom>
        </p:spPr>
      </p:pic>
      <p:pic>
        <p:nvPicPr>
          <p:cNvPr id="2" name="Image 1">
            <a:extLst>
              <a:ext uri="{FF2B5EF4-FFF2-40B4-BE49-F238E27FC236}">
                <a16:creationId xmlns:a16="http://schemas.microsoft.com/office/drawing/2014/main" id="{B6783E32-DCA8-472C-B677-DCF3F14F105D}"/>
              </a:ext>
            </a:extLst>
          </p:cNvPr>
          <p:cNvPicPr>
            <a:picLocks noChangeAspect="1"/>
          </p:cNvPicPr>
          <p:nvPr/>
        </p:nvPicPr>
        <p:blipFill rotWithShape="1">
          <a:blip r:embed="rId4">
            <a:extLst>
              <a:ext uri="{28A0092B-C50C-407E-A947-70E740481C1C}">
                <a14:useLocalDpi xmlns:a14="http://schemas.microsoft.com/office/drawing/2010/main" val="0"/>
              </a:ext>
            </a:extLst>
          </a:blip>
          <a:srcRect b="-3"/>
          <a:stretch/>
        </p:blipFill>
        <p:spPr>
          <a:xfrm>
            <a:off x="632815" y="643465"/>
            <a:ext cx="4003193" cy="5103372"/>
          </a:xfrm>
          <a:prstGeom prst="rect">
            <a:avLst/>
          </a:prstGeom>
        </p:spPr>
      </p:pic>
    </p:spTree>
    <p:extLst>
      <p:ext uri="{BB962C8B-B14F-4D97-AF65-F5344CB8AC3E}">
        <p14:creationId xmlns:p14="http://schemas.microsoft.com/office/powerpoint/2010/main" val="331141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286</Words>
  <Application>Microsoft Office PowerPoint</Application>
  <PresentationFormat>Grand écran</PresentationFormat>
  <Paragraphs>24</Paragraphs>
  <Slides>5</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Calibri</vt:lpstr>
      <vt:lpstr>Calisto MT</vt:lpstr>
      <vt:lpstr>Segoe UI</vt:lpstr>
      <vt:lpstr>Wingdings 2</vt:lpstr>
      <vt:lpstr>Ardoise</vt:lpstr>
      <vt:lpstr>QuantomBor_2 quantum generator release and presentation of its industrial control system TearUpTheSpace V2.3α</vt:lpstr>
      <vt:lpstr>Présentation PowerPoint</vt:lpstr>
      <vt:lpstr>Overview of the QuantomBor_2 quantum generator</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Rascaille</dc:creator>
  <cp:lastModifiedBy/>
  <cp:revision>1</cp:revision>
  <dcterms:created xsi:type="dcterms:W3CDTF">2021-11-18T09:10:49Z</dcterms:created>
  <dcterms:modified xsi:type="dcterms:W3CDTF">2021-11-18T09:11:08Z</dcterms:modified>
</cp:coreProperties>
</file>